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</p:sldIdLst>
  <p:sldSz cy="5143500" cx="9144000"/>
  <p:notesSz cx="6858000" cy="9144000"/>
  <p:embeddedFontLst>
    <p:embeddedFont>
      <p:font typeface="Raleway"/>
      <p:regular r:id="rId31"/>
      <p:bold r:id="rId32"/>
      <p:italic r:id="rId33"/>
      <p:boldItalic r:id="rId34"/>
    </p:embeddedFont>
    <p:embeddedFont>
      <p:font typeface="Anaheim"/>
      <p:regular r:id="rId35"/>
      <p:bold r:id="rId36"/>
    </p:embeddedFont>
    <p:embeddedFont>
      <p:font typeface="Aboreto"/>
      <p:regular r:id="rId37"/>
    </p:embeddedFont>
    <p:embeddedFont>
      <p:font typeface="Barlow"/>
      <p:regular r:id="rId38"/>
      <p:bold r:id="rId39"/>
      <p:italic r:id="rId40"/>
      <p:boldItalic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FA154F0-8334-4151-99DC-B2BB026C810A}">
  <a:tblStyle styleId="{2FA154F0-8334-4151-99DC-B2BB026C810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Barlow-italic.fntdata"/><Relationship Id="rId20" Type="http://schemas.openxmlformats.org/officeDocument/2006/relationships/slide" Target="slides/slide15.xml"/><Relationship Id="rId41" Type="http://schemas.openxmlformats.org/officeDocument/2006/relationships/font" Target="fonts/Barlow-bold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aleway-regular.fntdata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Raleway-italic.fntdata"/><Relationship Id="rId10" Type="http://schemas.openxmlformats.org/officeDocument/2006/relationships/slide" Target="slides/slide5.xml"/><Relationship Id="rId32" Type="http://schemas.openxmlformats.org/officeDocument/2006/relationships/font" Target="fonts/Raleway-bold.fntdata"/><Relationship Id="rId13" Type="http://schemas.openxmlformats.org/officeDocument/2006/relationships/slide" Target="slides/slide8.xml"/><Relationship Id="rId35" Type="http://schemas.openxmlformats.org/officeDocument/2006/relationships/font" Target="fonts/Anaheim-regular.fntdata"/><Relationship Id="rId12" Type="http://schemas.openxmlformats.org/officeDocument/2006/relationships/slide" Target="slides/slide7.xml"/><Relationship Id="rId34" Type="http://schemas.openxmlformats.org/officeDocument/2006/relationships/font" Target="fonts/Raleway-boldItalic.fntdata"/><Relationship Id="rId15" Type="http://schemas.openxmlformats.org/officeDocument/2006/relationships/slide" Target="slides/slide10.xml"/><Relationship Id="rId37" Type="http://schemas.openxmlformats.org/officeDocument/2006/relationships/font" Target="fonts/Aboreto-regular.fntdata"/><Relationship Id="rId14" Type="http://schemas.openxmlformats.org/officeDocument/2006/relationships/slide" Target="slides/slide9.xml"/><Relationship Id="rId36" Type="http://schemas.openxmlformats.org/officeDocument/2006/relationships/font" Target="fonts/Anaheim-bold.fntdata"/><Relationship Id="rId17" Type="http://schemas.openxmlformats.org/officeDocument/2006/relationships/slide" Target="slides/slide12.xml"/><Relationship Id="rId39" Type="http://schemas.openxmlformats.org/officeDocument/2006/relationships/font" Target="fonts/Barlow-bold.fntdata"/><Relationship Id="rId16" Type="http://schemas.openxmlformats.org/officeDocument/2006/relationships/slide" Target="slides/slide11.xml"/><Relationship Id="rId38" Type="http://schemas.openxmlformats.org/officeDocument/2006/relationships/font" Target="fonts/Barlow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4dfce81f19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4dfce81f19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33fc8397b9e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33fc8397b9e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54dda1946d_6_3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54dda1946d_6_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33fc8397b9e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33fc8397b9e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Sets a threshold for metrics for further modelling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 a sustainable model - error can </a:t>
            </a:r>
            <a:r>
              <a:rPr lang="en"/>
              <a:t>compound for longer horizons, Only considers information for 7 days, not useful for long term patterns.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33fc8397b9e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33fc8397b9e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P,d,q 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33fc8397b9e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33fc8397b9e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Adding exogenous variable - strong correlation between xyz and receipt_count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33fc8397b9e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33fc8397b9e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33fc8397b9e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33fc8397b9e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Many of these features had minimal/no significance on the model’s performance based on the model’s summary (p-values)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33fc8397b9e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33fc8397b9e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Best-performing stat model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33fc8397b9e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33fc8397b9e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33fc8397b9e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33fc8397b9e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d431007ba2_0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d431007ba2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200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33fc8397b9e_1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33fc8397b9e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33fc8397b9e_0_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33fc8397b9e_0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33fc8397b9e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33fc8397b9e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Best model - MAPE &amp; 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33fc8397b9e_1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33fc8397b9e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prediction for next month - Jan 2022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33fc8397b9e_0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33fc8397b9e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135e18421cc_13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135e18421cc_13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d431007ba2_0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d431007ba2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54dda1946d_6_3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54dda1946d_6_3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184d99d1a72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184d99d1a72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33fc8397b9e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33fc8397b9e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33fc8397b9e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33fc8397b9e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use 7-day or 28-day rolling averages to smooth out short-term fluctuations in the data and identify longer-term trends or patterns. Here's why these specific periods are common: These rolling averages are essential for making data more interpretable and removing noise caused by short-term volatility.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33fc8397b9e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33fc8397b9e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33fc8397b9e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33fc8397b9e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5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4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5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hyperlink" Target="https://bit.ly/3A1uf1Q" TargetMode="External"/><Relationship Id="rId5" Type="http://schemas.openxmlformats.org/officeDocument/2006/relationships/hyperlink" Target="http://bit.ly/2TtBDfr" TargetMode="Externa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5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3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2"/>
        </a:soli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/>
          </a:blip>
          <a:srcRect b="3219" l="2464" r="2006" t="2636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/>
          <p:nvPr>
            <p:ph type="ctrTitle"/>
          </p:nvPr>
        </p:nvSpPr>
        <p:spPr>
          <a:xfrm>
            <a:off x="1053000" y="1450711"/>
            <a:ext cx="7038000" cy="172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72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6089050" y="3783425"/>
            <a:ext cx="2021400" cy="67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grpSp>
        <p:nvGrpSpPr>
          <p:cNvPr id="12" name="Google Shape;12;p2"/>
          <p:cNvGrpSpPr/>
          <p:nvPr/>
        </p:nvGrpSpPr>
        <p:grpSpPr>
          <a:xfrm>
            <a:off x="7580850" y="-974699"/>
            <a:ext cx="2007200" cy="1916649"/>
            <a:chOff x="7580850" y="-974699"/>
            <a:chExt cx="2007200" cy="1916649"/>
          </a:xfrm>
        </p:grpSpPr>
        <p:pic>
          <p:nvPicPr>
            <p:cNvPr id="13" name="Google Shape;13;p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10800000">
              <a:off x="7580850" y="-974699"/>
              <a:ext cx="1563149" cy="15631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" name="Google Shape;14;p2"/>
            <p:cNvSpPr/>
            <p:nvPr/>
          </p:nvSpPr>
          <p:spPr>
            <a:xfrm>
              <a:off x="8271729" y="137050"/>
              <a:ext cx="804900" cy="804900"/>
            </a:xfrm>
            <a:prstGeom prst="ellipse">
              <a:avLst/>
            </a:prstGeom>
            <a:solidFill>
              <a:srgbClr val="FDFEFF">
                <a:alpha val="18870"/>
              </a:srgbClr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cxnSp>
          <p:nvCxnSpPr>
            <p:cNvPr id="15" name="Google Shape;15;p2"/>
            <p:cNvCxnSpPr/>
            <p:nvPr/>
          </p:nvCxnSpPr>
          <p:spPr>
            <a:xfrm flipH="1" rot="10800000">
              <a:off x="8161850" y="137050"/>
              <a:ext cx="1426200" cy="673800"/>
            </a:xfrm>
            <a:prstGeom prst="straightConnector1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2"/>
        </a:solid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1"/>
          <p:cNvPicPr preferRelativeResize="0"/>
          <p:nvPr/>
        </p:nvPicPr>
        <p:blipFill rotWithShape="1">
          <a:blip r:embed="rId2">
            <a:alphaModFix/>
          </a:blip>
          <a:srcRect b="3219" l="2464" r="2006" t="2636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1"/>
          <p:cNvSpPr txBox="1"/>
          <p:nvPr>
            <p:ph hasCustomPrompt="1" type="title"/>
          </p:nvPr>
        </p:nvSpPr>
        <p:spPr>
          <a:xfrm>
            <a:off x="2475900" y="1369675"/>
            <a:ext cx="4192200" cy="162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600"/>
              <a:buNone/>
              <a:defRPr sz="96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600"/>
              <a:buNone/>
              <a:defRPr sz="9600">
                <a:solidFill>
                  <a:schemeClr val="accen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600"/>
              <a:buNone/>
              <a:defRPr sz="9600">
                <a:solidFill>
                  <a:schemeClr val="accen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600"/>
              <a:buNone/>
              <a:defRPr sz="9600">
                <a:solidFill>
                  <a:schemeClr val="accen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600"/>
              <a:buNone/>
              <a:defRPr sz="9600">
                <a:solidFill>
                  <a:schemeClr val="accen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600"/>
              <a:buNone/>
              <a:defRPr sz="9600">
                <a:solidFill>
                  <a:schemeClr val="accen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600"/>
              <a:buNone/>
              <a:defRPr sz="9600">
                <a:solidFill>
                  <a:schemeClr val="accen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600"/>
              <a:buNone/>
              <a:defRPr sz="9600">
                <a:solidFill>
                  <a:schemeClr val="accen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600"/>
              <a:buNone/>
              <a:defRPr sz="96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1" name="Google Shape;81;p11"/>
          <p:cNvSpPr txBox="1"/>
          <p:nvPr>
            <p:ph idx="1" type="subTitle"/>
          </p:nvPr>
        </p:nvSpPr>
        <p:spPr>
          <a:xfrm>
            <a:off x="5742950" y="3434075"/>
            <a:ext cx="1812300" cy="95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/>
        </p:txBody>
      </p:sp>
      <p:grpSp>
        <p:nvGrpSpPr>
          <p:cNvPr id="82" name="Google Shape;82;p11"/>
          <p:cNvGrpSpPr/>
          <p:nvPr/>
        </p:nvGrpSpPr>
        <p:grpSpPr>
          <a:xfrm rot="-1261221">
            <a:off x="8012105" y="-105620"/>
            <a:ext cx="1086690" cy="2224761"/>
            <a:chOff x="132278" y="1922694"/>
            <a:chExt cx="1225385" cy="2508710"/>
          </a:xfrm>
        </p:grpSpPr>
        <p:pic>
          <p:nvPicPr>
            <p:cNvPr id="83" name="Google Shape;83;p1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15487" y="3389227"/>
              <a:ext cx="1042176" cy="1042176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84" name="Google Shape;84;p11"/>
            <p:cNvGrpSpPr/>
            <p:nvPr/>
          </p:nvGrpSpPr>
          <p:grpSpPr>
            <a:xfrm>
              <a:off x="132278" y="1922694"/>
              <a:ext cx="1161900" cy="2101500"/>
              <a:chOff x="3" y="614594"/>
              <a:chExt cx="1161900" cy="2101500"/>
            </a:xfrm>
          </p:grpSpPr>
          <p:sp>
            <p:nvSpPr>
              <p:cNvPr id="85" name="Google Shape;85;p11"/>
              <p:cNvSpPr/>
              <p:nvPr/>
            </p:nvSpPr>
            <p:spPr>
              <a:xfrm>
                <a:off x="3" y="1283925"/>
                <a:ext cx="1161900" cy="1161900"/>
              </a:xfrm>
              <a:prstGeom prst="ellipse">
                <a:avLst/>
              </a:pr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Barlow"/>
                  <a:ea typeface="Barlow"/>
                  <a:cs typeface="Barlow"/>
                  <a:sym typeface="Barlow"/>
                </a:endParaRPr>
              </a:p>
            </p:txBody>
          </p:sp>
          <p:sp>
            <p:nvSpPr>
              <p:cNvPr id="86" name="Google Shape;86;p11"/>
              <p:cNvSpPr/>
              <p:nvPr/>
            </p:nvSpPr>
            <p:spPr>
              <a:xfrm>
                <a:off x="148000" y="823950"/>
                <a:ext cx="674100" cy="674100"/>
              </a:xfrm>
              <a:prstGeom prst="ellipse">
                <a:avLst/>
              </a:prstGeom>
              <a:solidFill>
                <a:srgbClr val="FDFEFF">
                  <a:alpha val="18870"/>
                </a:srgbClr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Barlow"/>
                  <a:ea typeface="Barlow"/>
                  <a:cs typeface="Barlow"/>
                  <a:sym typeface="Barlow"/>
                </a:endParaRPr>
              </a:p>
            </p:txBody>
          </p:sp>
          <p:cxnSp>
            <p:nvCxnSpPr>
              <p:cNvPr id="87" name="Google Shape;87;p11"/>
              <p:cNvCxnSpPr/>
              <p:nvPr/>
            </p:nvCxnSpPr>
            <p:spPr>
              <a:xfrm rot="10800000">
                <a:off x="383463" y="614594"/>
                <a:ext cx="321900" cy="2101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3"/>
          <p:cNvPicPr preferRelativeResize="0"/>
          <p:nvPr/>
        </p:nvPicPr>
        <p:blipFill rotWithShape="1">
          <a:blip r:embed="rId2">
            <a:alphaModFix/>
          </a:blip>
          <a:srcRect b="9137" l="4947" r="7486" t="4573"/>
          <a:stretch/>
        </p:blipFill>
        <p:spPr>
          <a:xfrm flipH="1" rot="10800000">
            <a:off x="25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2" name="Google Shape;92;p13"/>
          <p:cNvSpPr txBox="1"/>
          <p:nvPr>
            <p:ph hasCustomPrompt="1" idx="2" type="title"/>
          </p:nvPr>
        </p:nvSpPr>
        <p:spPr>
          <a:xfrm>
            <a:off x="720000" y="1571713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9pPr>
          </a:lstStyle>
          <a:p>
            <a:r>
              <a:t>xx%</a:t>
            </a:r>
          </a:p>
        </p:txBody>
      </p:sp>
      <p:sp>
        <p:nvSpPr>
          <p:cNvPr id="93" name="Google Shape;93;p13"/>
          <p:cNvSpPr txBox="1"/>
          <p:nvPr>
            <p:ph hasCustomPrompt="1" idx="3" type="title"/>
          </p:nvPr>
        </p:nvSpPr>
        <p:spPr>
          <a:xfrm>
            <a:off x="720000" y="3046941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9pPr>
          </a:lstStyle>
          <a:p>
            <a:r>
              <a:t>xx%</a:t>
            </a:r>
          </a:p>
        </p:txBody>
      </p:sp>
      <p:sp>
        <p:nvSpPr>
          <p:cNvPr id="94" name="Google Shape;94;p13"/>
          <p:cNvSpPr txBox="1"/>
          <p:nvPr>
            <p:ph hasCustomPrompt="1" idx="4" type="title"/>
          </p:nvPr>
        </p:nvSpPr>
        <p:spPr>
          <a:xfrm>
            <a:off x="3350163" y="1571721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9pPr>
          </a:lstStyle>
          <a:p>
            <a:r>
              <a:t>xx%</a:t>
            </a:r>
          </a:p>
        </p:txBody>
      </p:sp>
      <p:sp>
        <p:nvSpPr>
          <p:cNvPr id="95" name="Google Shape;95;p13"/>
          <p:cNvSpPr txBox="1"/>
          <p:nvPr>
            <p:ph hasCustomPrompt="1" idx="5" type="title"/>
          </p:nvPr>
        </p:nvSpPr>
        <p:spPr>
          <a:xfrm>
            <a:off x="3350163" y="3046941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9pPr>
          </a:lstStyle>
          <a:p>
            <a:r>
              <a:t>xx%</a:t>
            </a:r>
          </a:p>
        </p:txBody>
      </p:sp>
      <p:sp>
        <p:nvSpPr>
          <p:cNvPr id="96" name="Google Shape;96;p13"/>
          <p:cNvSpPr txBox="1"/>
          <p:nvPr>
            <p:ph hasCustomPrompt="1" idx="6" type="title"/>
          </p:nvPr>
        </p:nvSpPr>
        <p:spPr>
          <a:xfrm>
            <a:off x="5976950" y="1571721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9pPr>
          </a:lstStyle>
          <a:p>
            <a:r>
              <a:t>xx%</a:t>
            </a:r>
          </a:p>
        </p:txBody>
      </p:sp>
      <p:sp>
        <p:nvSpPr>
          <p:cNvPr id="97" name="Google Shape;97;p13"/>
          <p:cNvSpPr txBox="1"/>
          <p:nvPr>
            <p:ph hasCustomPrompt="1" idx="7" type="title"/>
          </p:nvPr>
        </p:nvSpPr>
        <p:spPr>
          <a:xfrm>
            <a:off x="5976950" y="3046941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9pPr>
          </a:lstStyle>
          <a:p>
            <a:r>
              <a:t>xx%</a:t>
            </a:r>
          </a:p>
        </p:txBody>
      </p:sp>
      <p:sp>
        <p:nvSpPr>
          <p:cNvPr id="98" name="Google Shape;98;p13"/>
          <p:cNvSpPr txBox="1"/>
          <p:nvPr>
            <p:ph idx="1" type="subTitle"/>
          </p:nvPr>
        </p:nvSpPr>
        <p:spPr>
          <a:xfrm>
            <a:off x="991325" y="2122825"/>
            <a:ext cx="2182500" cy="70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i="1" sz="1800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99" name="Google Shape;99;p13"/>
          <p:cNvSpPr txBox="1"/>
          <p:nvPr>
            <p:ph idx="8" type="subTitle"/>
          </p:nvPr>
        </p:nvSpPr>
        <p:spPr>
          <a:xfrm>
            <a:off x="3621500" y="2122825"/>
            <a:ext cx="2182500" cy="70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i="1" sz="1800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00" name="Google Shape;100;p13"/>
          <p:cNvSpPr txBox="1"/>
          <p:nvPr>
            <p:ph idx="9" type="subTitle"/>
          </p:nvPr>
        </p:nvSpPr>
        <p:spPr>
          <a:xfrm>
            <a:off x="6248275" y="2122825"/>
            <a:ext cx="2182500" cy="70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i="1" sz="1800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01" name="Google Shape;101;p13"/>
          <p:cNvSpPr txBox="1"/>
          <p:nvPr>
            <p:ph idx="13" type="subTitle"/>
          </p:nvPr>
        </p:nvSpPr>
        <p:spPr>
          <a:xfrm>
            <a:off x="991325" y="3598100"/>
            <a:ext cx="2182500" cy="70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i="1" sz="1800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02" name="Google Shape;102;p13"/>
          <p:cNvSpPr txBox="1"/>
          <p:nvPr>
            <p:ph idx="14" type="subTitle"/>
          </p:nvPr>
        </p:nvSpPr>
        <p:spPr>
          <a:xfrm>
            <a:off x="3621500" y="3598100"/>
            <a:ext cx="2182500" cy="70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i="1" sz="1800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03" name="Google Shape;103;p13"/>
          <p:cNvSpPr txBox="1"/>
          <p:nvPr>
            <p:ph idx="15" type="subTitle"/>
          </p:nvPr>
        </p:nvSpPr>
        <p:spPr>
          <a:xfrm>
            <a:off x="6248275" y="3598100"/>
            <a:ext cx="2176200" cy="70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i="1" sz="1800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grpSp>
        <p:nvGrpSpPr>
          <p:cNvPr id="104" name="Google Shape;104;p13"/>
          <p:cNvGrpSpPr/>
          <p:nvPr/>
        </p:nvGrpSpPr>
        <p:grpSpPr>
          <a:xfrm>
            <a:off x="8193999" y="-6"/>
            <a:ext cx="1788020" cy="2821503"/>
            <a:chOff x="8193999" y="-6"/>
            <a:chExt cx="1788020" cy="2821503"/>
          </a:xfrm>
        </p:grpSpPr>
        <p:pic>
          <p:nvPicPr>
            <p:cNvPr id="105" name="Google Shape;105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4619114">
              <a:off x="8400350" y="1239827"/>
              <a:ext cx="1438199" cy="143819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6" name="Google Shape;106;p13"/>
            <p:cNvGrpSpPr/>
            <p:nvPr/>
          </p:nvGrpSpPr>
          <p:grpSpPr>
            <a:xfrm>
              <a:off x="8193999" y="-6"/>
              <a:ext cx="1208112" cy="2342845"/>
              <a:chOff x="2575" y="2407925"/>
              <a:chExt cx="845425" cy="1639500"/>
            </a:xfrm>
          </p:grpSpPr>
          <p:sp>
            <p:nvSpPr>
              <p:cNvPr id="107" name="Google Shape;107;p13"/>
              <p:cNvSpPr/>
              <p:nvPr/>
            </p:nvSpPr>
            <p:spPr>
              <a:xfrm>
                <a:off x="53900" y="2861075"/>
                <a:ext cx="794100" cy="794100"/>
              </a:xfrm>
              <a:prstGeom prst="ellipse">
                <a:avLst/>
              </a:pr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Barlow"/>
                  <a:ea typeface="Barlow"/>
                  <a:cs typeface="Barlow"/>
                  <a:sym typeface="Barlow"/>
                </a:endParaRPr>
              </a:p>
            </p:txBody>
          </p:sp>
          <p:sp>
            <p:nvSpPr>
              <p:cNvPr id="108" name="Google Shape;108;p13"/>
              <p:cNvSpPr/>
              <p:nvPr/>
            </p:nvSpPr>
            <p:spPr>
              <a:xfrm>
                <a:off x="2575" y="2636475"/>
                <a:ext cx="571800" cy="571800"/>
              </a:xfrm>
              <a:prstGeom prst="ellipse">
                <a:avLst/>
              </a:prstGeom>
              <a:solidFill>
                <a:srgbClr val="FDFEFF">
                  <a:alpha val="18870"/>
                </a:srgbClr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Barlow"/>
                  <a:ea typeface="Barlow"/>
                  <a:cs typeface="Barlow"/>
                  <a:sym typeface="Barlow"/>
                </a:endParaRPr>
              </a:p>
            </p:txBody>
          </p:sp>
          <p:cxnSp>
            <p:nvCxnSpPr>
              <p:cNvPr id="109" name="Google Shape;109;p13"/>
              <p:cNvCxnSpPr/>
              <p:nvPr/>
            </p:nvCxnSpPr>
            <p:spPr>
              <a:xfrm rot="10800000">
                <a:off x="2584" y="2407925"/>
                <a:ext cx="842400" cy="1639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2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14"/>
          <p:cNvPicPr preferRelativeResize="0"/>
          <p:nvPr/>
        </p:nvPicPr>
        <p:blipFill rotWithShape="1">
          <a:blip r:embed="rId2">
            <a:alphaModFix/>
          </a:blip>
          <a:srcRect b="5542" l="16157" r="8444" t="20157"/>
          <a:stretch/>
        </p:blipFill>
        <p:spPr>
          <a:xfrm>
            <a:off x="25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113" name="Google Shape;11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8423998" y="-733166"/>
            <a:ext cx="1522279" cy="152227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4" name="Google Shape;114;p14"/>
          <p:cNvGrpSpPr/>
          <p:nvPr/>
        </p:nvGrpSpPr>
        <p:grpSpPr>
          <a:xfrm>
            <a:off x="-394725" y="4325625"/>
            <a:ext cx="1807075" cy="1083275"/>
            <a:chOff x="-394725" y="4325625"/>
            <a:chExt cx="1807075" cy="1083275"/>
          </a:xfrm>
        </p:grpSpPr>
        <p:pic>
          <p:nvPicPr>
            <p:cNvPr id="115" name="Google Shape;115;p1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10800000">
              <a:off x="-394725" y="4338588"/>
              <a:ext cx="969525" cy="9695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6" name="Google Shape;116;p14"/>
            <p:cNvSpPr/>
            <p:nvPr/>
          </p:nvSpPr>
          <p:spPr>
            <a:xfrm>
              <a:off x="310779" y="4604000"/>
              <a:ext cx="804900" cy="804900"/>
            </a:xfrm>
            <a:prstGeom prst="ellipse">
              <a:avLst/>
            </a:prstGeom>
            <a:solidFill>
              <a:srgbClr val="FDFEFF">
                <a:alpha val="18870"/>
              </a:srgbClr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cxnSp>
          <p:nvCxnSpPr>
            <p:cNvPr id="117" name="Google Shape;117;p14"/>
            <p:cNvCxnSpPr/>
            <p:nvPr/>
          </p:nvCxnSpPr>
          <p:spPr>
            <a:xfrm>
              <a:off x="472450" y="4325625"/>
              <a:ext cx="939900" cy="685800"/>
            </a:xfrm>
            <a:prstGeom prst="straightConnector1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1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15"/>
          <p:cNvPicPr preferRelativeResize="0"/>
          <p:nvPr/>
        </p:nvPicPr>
        <p:blipFill rotWithShape="1">
          <a:blip r:embed="rId2">
            <a:alphaModFix/>
          </a:blip>
          <a:srcRect b="11190" l="8070" r="5893" t="4035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5"/>
          <p:cNvSpPr txBox="1"/>
          <p:nvPr>
            <p:ph type="title"/>
          </p:nvPr>
        </p:nvSpPr>
        <p:spPr>
          <a:xfrm>
            <a:off x="1789975" y="537275"/>
            <a:ext cx="2509500" cy="482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121" name="Google Shape;121;p15"/>
          <p:cNvGrpSpPr/>
          <p:nvPr/>
        </p:nvGrpSpPr>
        <p:grpSpPr>
          <a:xfrm>
            <a:off x="8284937" y="3569414"/>
            <a:ext cx="1475058" cy="1983688"/>
            <a:chOff x="8038017" y="2160203"/>
            <a:chExt cx="1411674" cy="1898447"/>
          </a:xfrm>
        </p:grpSpPr>
        <p:pic>
          <p:nvPicPr>
            <p:cNvPr id="122" name="Google Shape;122;p1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9000028">
              <a:off x="8227148" y="2349325"/>
              <a:ext cx="1033412" cy="103340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3" name="Google Shape;123;p15"/>
            <p:cNvSpPr/>
            <p:nvPr/>
          </p:nvSpPr>
          <p:spPr>
            <a:xfrm>
              <a:off x="8150966" y="3029900"/>
              <a:ext cx="794100" cy="794100"/>
            </a:xfrm>
            <a:prstGeom prst="ellipse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cxnSp>
          <p:nvCxnSpPr>
            <p:cNvPr id="124" name="Google Shape;124;p15"/>
            <p:cNvCxnSpPr/>
            <p:nvPr/>
          </p:nvCxnSpPr>
          <p:spPr>
            <a:xfrm flipH="1" rot="10800000">
              <a:off x="8346400" y="2250550"/>
              <a:ext cx="606300" cy="1808100"/>
            </a:xfrm>
            <a:prstGeom prst="straightConnector1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4_1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16"/>
          <p:cNvPicPr preferRelativeResize="0"/>
          <p:nvPr/>
        </p:nvPicPr>
        <p:blipFill rotWithShape="1">
          <a:blip r:embed="rId2">
            <a:alphaModFix/>
          </a:blip>
          <a:srcRect b="3658" l="7127" r="5306" t="10052"/>
          <a:stretch/>
        </p:blipFill>
        <p:spPr>
          <a:xfrm rot="10800000">
            <a:off x="25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16"/>
          <p:cNvSpPr txBox="1"/>
          <p:nvPr>
            <p:ph type="title"/>
          </p:nvPr>
        </p:nvSpPr>
        <p:spPr>
          <a:xfrm>
            <a:off x="713225" y="2255025"/>
            <a:ext cx="1791600" cy="107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8" name="Google Shape;128;p16"/>
          <p:cNvSpPr txBox="1"/>
          <p:nvPr>
            <p:ph idx="1" type="subTitle"/>
          </p:nvPr>
        </p:nvSpPr>
        <p:spPr>
          <a:xfrm>
            <a:off x="1097900" y="3530600"/>
            <a:ext cx="3275100" cy="107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29" name="Google Shape;129;p16"/>
          <p:cNvSpPr/>
          <p:nvPr>
            <p:ph idx="2" type="pic"/>
          </p:nvPr>
        </p:nvSpPr>
        <p:spPr>
          <a:xfrm>
            <a:off x="4699300" y="709100"/>
            <a:ext cx="4099500" cy="40995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0" name="Google Shape;130;p16"/>
          <p:cNvSpPr/>
          <p:nvPr>
            <p:ph idx="3" type="pic"/>
          </p:nvPr>
        </p:nvSpPr>
        <p:spPr>
          <a:xfrm>
            <a:off x="3000650" y="338100"/>
            <a:ext cx="2334000" cy="23340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10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17"/>
          <p:cNvPicPr preferRelativeResize="0"/>
          <p:nvPr/>
        </p:nvPicPr>
        <p:blipFill rotWithShape="1">
          <a:blip r:embed="rId2">
            <a:alphaModFix/>
          </a:blip>
          <a:srcRect b="3218" l="5118" r="4293" t="10492"/>
          <a:stretch/>
        </p:blipFill>
        <p:spPr>
          <a:xfrm>
            <a:off x="25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17"/>
          <p:cNvSpPr txBox="1"/>
          <p:nvPr>
            <p:ph type="title"/>
          </p:nvPr>
        </p:nvSpPr>
        <p:spPr>
          <a:xfrm>
            <a:off x="713225" y="539500"/>
            <a:ext cx="2387100" cy="102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4" name="Google Shape;134;p17"/>
          <p:cNvSpPr txBox="1"/>
          <p:nvPr>
            <p:ph idx="1" type="subTitle"/>
          </p:nvPr>
        </p:nvSpPr>
        <p:spPr>
          <a:xfrm>
            <a:off x="1612802" y="1788583"/>
            <a:ext cx="2991000" cy="78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35" name="Google Shape;135;p17"/>
          <p:cNvSpPr/>
          <p:nvPr>
            <p:ph idx="2" type="pic"/>
          </p:nvPr>
        </p:nvSpPr>
        <p:spPr>
          <a:xfrm>
            <a:off x="432825" y="2792550"/>
            <a:ext cx="2108400" cy="21084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6" name="Google Shape;136;p17"/>
          <p:cNvSpPr/>
          <p:nvPr>
            <p:ph idx="3" type="pic"/>
          </p:nvPr>
        </p:nvSpPr>
        <p:spPr>
          <a:xfrm>
            <a:off x="4973100" y="293300"/>
            <a:ext cx="3846900" cy="38469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7" name="Google Shape;137;p17"/>
          <p:cNvSpPr/>
          <p:nvPr>
            <p:ph idx="4" type="pic"/>
          </p:nvPr>
        </p:nvSpPr>
        <p:spPr>
          <a:xfrm>
            <a:off x="4511800" y="3072738"/>
            <a:ext cx="1548000" cy="15480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10_1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18"/>
          <p:cNvPicPr preferRelativeResize="0"/>
          <p:nvPr/>
        </p:nvPicPr>
        <p:blipFill rotWithShape="1">
          <a:blip r:embed="rId2">
            <a:alphaModFix/>
          </a:blip>
          <a:srcRect b="12834" l="9636" r="10395" t="8375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18"/>
          <p:cNvSpPr txBox="1"/>
          <p:nvPr>
            <p:ph type="title"/>
          </p:nvPr>
        </p:nvSpPr>
        <p:spPr>
          <a:xfrm>
            <a:off x="713250" y="445025"/>
            <a:ext cx="4635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1" name="Google Shape;141;p18"/>
          <p:cNvSpPr txBox="1"/>
          <p:nvPr>
            <p:ph idx="1" type="body"/>
          </p:nvPr>
        </p:nvSpPr>
        <p:spPr>
          <a:xfrm>
            <a:off x="713250" y="1357050"/>
            <a:ext cx="7717500" cy="229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indent="-304800" lvl="1" marL="91440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19"/>
          <p:cNvPicPr preferRelativeResize="0"/>
          <p:nvPr/>
        </p:nvPicPr>
        <p:blipFill rotWithShape="1">
          <a:blip r:embed="rId2">
            <a:alphaModFix/>
          </a:blip>
          <a:srcRect b="23515" l="16157" r="8444" t="2184"/>
          <a:stretch/>
        </p:blipFill>
        <p:spPr>
          <a:xfrm rot="10800000">
            <a:off x="25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1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5" name="Google Shape;145;p19"/>
          <p:cNvSpPr txBox="1"/>
          <p:nvPr>
            <p:ph idx="1" type="subTitle"/>
          </p:nvPr>
        </p:nvSpPr>
        <p:spPr>
          <a:xfrm>
            <a:off x="1292850" y="2532425"/>
            <a:ext cx="1845300" cy="141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46" name="Google Shape;146;p19"/>
          <p:cNvSpPr txBox="1"/>
          <p:nvPr>
            <p:ph idx="2" type="subTitle"/>
          </p:nvPr>
        </p:nvSpPr>
        <p:spPr>
          <a:xfrm>
            <a:off x="3935775" y="2532425"/>
            <a:ext cx="1845300" cy="141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47" name="Google Shape;147;p19"/>
          <p:cNvSpPr txBox="1"/>
          <p:nvPr>
            <p:ph idx="3" type="subTitle"/>
          </p:nvPr>
        </p:nvSpPr>
        <p:spPr>
          <a:xfrm>
            <a:off x="6578700" y="2532425"/>
            <a:ext cx="1845300" cy="141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48" name="Google Shape;148;p19"/>
          <p:cNvSpPr txBox="1"/>
          <p:nvPr>
            <p:ph idx="4" type="subTitle"/>
          </p:nvPr>
        </p:nvSpPr>
        <p:spPr>
          <a:xfrm>
            <a:off x="720000" y="1682225"/>
            <a:ext cx="1930800" cy="77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i="1" sz="1800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49" name="Google Shape;149;p19"/>
          <p:cNvSpPr txBox="1"/>
          <p:nvPr>
            <p:ph idx="5" type="subTitle"/>
          </p:nvPr>
        </p:nvSpPr>
        <p:spPr>
          <a:xfrm>
            <a:off x="3362925" y="1682225"/>
            <a:ext cx="1930800" cy="77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i="1" sz="1800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50" name="Google Shape;150;p19"/>
          <p:cNvSpPr txBox="1"/>
          <p:nvPr>
            <p:ph idx="6" type="subTitle"/>
          </p:nvPr>
        </p:nvSpPr>
        <p:spPr>
          <a:xfrm>
            <a:off x="6005850" y="1682225"/>
            <a:ext cx="1930800" cy="77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i="1" sz="1800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grpSp>
        <p:nvGrpSpPr>
          <p:cNvPr id="151" name="Google Shape;151;p19"/>
          <p:cNvGrpSpPr/>
          <p:nvPr/>
        </p:nvGrpSpPr>
        <p:grpSpPr>
          <a:xfrm>
            <a:off x="8424075" y="63275"/>
            <a:ext cx="964800" cy="1058400"/>
            <a:chOff x="8424075" y="63275"/>
            <a:chExt cx="964800" cy="1058400"/>
          </a:xfrm>
        </p:grpSpPr>
        <p:sp>
          <p:nvSpPr>
            <p:cNvPr id="152" name="Google Shape;152;p19"/>
            <p:cNvSpPr/>
            <p:nvPr/>
          </p:nvSpPr>
          <p:spPr>
            <a:xfrm>
              <a:off x="8462395" y="138953"/>
              <a:ext cx="717300" cy="717300"/>
            </a:xfrm>
            <a:prstGeom prst="ellipse">
              <a:avLst/>
            </a:prstGeom>
            <a:solidFill>
              <a:srgbClr val="FDFEFF">
                <a:alpha val="18870"/>
              </a:srgbClr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cxnSp>
          <p:nvCxnSpPr>
            <p:cNvPr id="153" name="Google Shape;153;p19"/>
            <p:cNvCxnSpPr/>
            <p:nvPr/>
          </p:nvCxnSpPr>
          <p:spPr>
            <a:xfrm rot="10800000">
              <a:off x="8424075" y="63275"/>
              <a:ext cx="964800" cy="1058400"/>
            </a:xfrm>
            <a:prstGeom prst="straightConnector1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54" name="Google Shape;154;p19"/>
            <p:cNvSpPr/>
            <p:nvPr/>
          </p:nvSpPr>
          <p:spPr>
            <a:xfrm>
              <a:off x="8834661" y="539506"/>
              <a:ext cx="462600" cy="462600"/>
            </a:xfrm>
            <a:prstGeom prst="ellipse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155" name="Google Shape;155;p19"/>
          <p:cNvGrpSpPr/>
          <p:nvPr/>
        </p:nvGrpSpPr>
        <p:grpSpPr>
          <a:xfrm>
            <a:off x="-175409" y="3967473"/>
            <a:ext cx="1777263" cy="1777256"/>
            <a:chOff x="-175409" y="3967473"/>
            <a:chExt cx="1777263" cy="1777256"/>
          </a:xfrm>
        </p:grpSpPr>
        <p:pic>
          <p:nvPicPr>
            <p:cNvPr id="156" name="Google Shape;156;p1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3545504">
              <a:off x="65375" y="4208250"/>
              <a:ext cx="1295701" cy="12957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7" name="Google Shape;157;p19"/>
            <p:cNvSpPr/>
            <p:nvPr/>
          </p:nvSpPr>
          <p:spPr>
            <a:xfrm>
              <a:off x="-175409" y="4013725"/>
              <a:ext cx="794100" cy="794100"/>
            </a:xfrm>
            <a:prstGeom prst="ellipse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20"/>
          <p:cNvPicPr preferRelativeResize="0"/>
          <p:nvPr/>
        </p:nvPicPr>
        <p:blipFill rotWithShape="1">
          <a:blip r:embed="rId2">
            <a:alphaModFix/>
          </a:blip>
          <a:srcRect b="19339" l="9018" r="11243" t="4701"/>
          <a:stretch/>
        </p:blipFill>
        <p:spPr>
          <a:xfrm>
            <a:off x="25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1" name="Google Shape;161;p20"/>
          <p:cNvSpPr txBox="1"/>
          <p:nvPr>
            <p:ph idx="1" type="subTitle"/>
          </p:nvPr>
        </p:nvSpPr>
        <p:spPr>
          <a:xfrm>
            <a:off x="1511225" y="1751207"/>
            <a:ext cx="2639100" cy="108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62" name="Google Shape;162;p20"/>
          <p:cNvSpPr txBox="1"/>
          <p:nvPr>
            <p:ph idx="2" type="subTitle"/>
          </p:nvPr>
        </p:nvSpPr>
        <p:spPr>
          <a:xfrm>
            <a:off x="5798345" y="1751200"/>
            <a:ext cx="2639100" cy="108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63" name="Google Shape;163;p20"/>
          <p:cNvSpPr txBox="1"/>
          <p:nvPr>
            <p:ph idx="3" type="subTitle"/>
          </p:nvPr>
        </p:nvSpPr>
        <p:spPr>
          <a:xfrm>
            <a:off x="1511225" y="3515600"/>
            <a:ext cx="2639100" cy="108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64" name="Google Shape;164;p20"/>
          <p:cNvSpPr txBox="1"/>
          <p:nvPr>
            <p:ph idx="4" type="subTitle"/>
          </p:nvPr>
        </p:nvSpPr>
        <p:spPr>
          <a:xfrm>
            <a:off x="5798343" y="3515598"/>
            <a:ext cx="2639100" cy="108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65" name="Google Shape;165;p20"/>
          <p:cNvSpPr txBox="1"/>
          <p:nvPr>
            <p:ph idx="5" type="subTitle"/>
          </p:nvPr>
        </p:nvSpPr>
        <p:spPr>
          <a:xfrm>
            <a:off x="720000" y="1321075"/>
            <a:ext cx="19143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i="1" sz="1800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>
                <a:latin typeface="Aboreto"/>
                <a:ea typeface="Aboreto"/>
                <a:cs typeface="Aboreto"/>
                <a:sym typeface="Aboret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>
                <a:latin typeface="Aboreto"/>
                <a:ea typeface="Aboreto"/>
                <a:cs typeface="Aboreto"/>
                <a:sym typeface="Aboret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>
                <a:latin typeface="Aboreto"/>
                <a:ea typeface="Aboreto"/>
                <a:cs typeface="Aboreto"/>
                <a:sym typeface="Abore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>
                <a:latin typeface="Aboreto"/>
                <a:ea typeface="Aboreto"/>
                <a:cs typeface="Aboreto"/>
                <a:sym typeface="Abore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>
                <a:latin typeface="Aboreto"/>
                <a:ea typeface="Aboreto"/>
                <a:cs typeface="Aboreto"/>
                <a:sym typeface="Abore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>
                <a:latin typeface="Aboreto"/>
                <a:ea typeface="Aboreto"/>
                <a:cs typeface="Aboreto"/>
                <a:sym typeface="Abore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>
                <a:latin typeface="Aboreto"/>
                <a:ea typeface="Aboreto"/>
                <a:cs typeface="Aboreto"/>
                <a:sym typeface="Abore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>
                <a:latin typeface="Aboreto"/>
                <a:ea typeface="Aboreto"/>
                <a:cs typeface="Aboreto"/>
                <a:sym typeface="Aboreto"/>
              </a:defRPr>
            </a:lvl9pPr>
          </a:lstStyle>
          <a:p/>
        </p:txBody>
      </p:sp>
      <p:sp>
        <p:nvSpPr>
          <p:cNvPr id="166" name="Google Shape;166;p20"/>
          <p:cNvSpPr txBox="1"/>
          <p:nvPr>
            <p:ph idx="6" type="subTitle"/>
          </p:nvPr>
        </p:nvSpPr>
        <p:spPr>
          <a:xfrm>
            <a:off x="720000" y="3085526"/>
            <a:ext cx="19143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i="1" sz="1800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>
                <a:latin typeface="Aboreto"/>
                <a:ea typeface="Aboreto"/>
                <a:cs typeface="Aboreto"/>
                <a:sym typeface="Aboret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>
                <a:latin typeface="Aboreto"/>
                <a:ea typeface="Aboreto"/>
                <a:cs typeface="Aboreto"/>
                <a:sym typeface="Aboret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>
                <a:latin typeface="Aboreto"/>
                <a:ea typeface="Aboreto"/>
                <a:cs typeface="Aboreto"/>
                <a:sym typeface="Abore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>
                <a:latin typeface="Aboreto"/>
                <a:ea typeface="Aboreto"/>
                <a:cs typeface="Aboreto"/>
                <a:sym typeface="Abore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>
                <a:latin typeface="Aboreto"/>
                <a:ea typeface="Aboreto"/>
                <a:cs typeface="Aboreto"/>
                <a:sym typeface="Abore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>
                <a:latin typeface="Aboreto"/>
                <a:ea typeface="Aboreto"/>
                <a:cs typeface="Aboreto"/>
                <a:sym typeface="Abore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>
                <a:latin typeface="Aboreto"/>
                <a:ea typeface="Aboreto"/>
                <a:cs typeface="Aboreto"/>
                <a:sym typeface="Abore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>
                <a:latin typeface="Aboreto"/>
                <a:ea typeface="Aboreto"/>
                <a:cs typeface="Aboreto"/>
                <a:sym typeface="Aboreto"/>
              </a:defRPr>
            </a:lvl9pPr>
          </a:lstStyle>
          <a:p/>
        </p:txBody>
      </p:sp>
      <p:sp>
        <p:nvSpPr>
          <p:cNvPr id="167" name="Google Shape;167;p20"/>
          <p:cNvSpPr txBox="1"/>
          <p:nvPr>
            <p:ph idx="7" type="subTitle"/>
          </p:nvPr>
        </p:nvSpPr>
        <p:spPr>
          <a:xfrm>
            <a:off x="4696450" y="1321075"/>
            <a:ext cx="19143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i="1" sz="1800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>
                <a:latin typeface="Aboreto"/>
                <a:ea typeface="Aboreto"/>
                <a:cs typeface="Aboreto"/>
                <a:sym typeface="Aboret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>
                <a:latin typeface="Aboreto"/>
                <a:ea typeface="Aboreto"/>
                <a:cs typeface="Aboreto"/>
                <a:sym typeface="Aboret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>
                <a:latin typeface="Aboreto"/>
                <a:ea typeface="Aboreto"/>
                <a:cs typeface="Aboreto"/>
                <a:sym typeface="Abore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>
                <a:latin typeface="Aboreto"/>
                <a:ea typeface="Aboreto"/>
                <a:cs typeface="Aboreto"/>
                <a:sym typeface="Abore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>
                <a:latin typeface="Aboreto"/>
                <a:ea typeface="Aboreto"/>
                <a:cs typeface="Aboreto"/>
                <a:sym typeface="Abore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>
                <a:latin typeface="Aboreto"/>
                <a:ea typeface="Aboreto"/>
                <a:cs typeface="Aboreto"/>
                <a:sym typeface="Abore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>
                <a:latin typeface="Aboreto"/>
                <a:ea typeface="Aboreto"/>
                <a:cs typeface="Aboreto"/>
                <a:sym typeface="Abore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>
                <a:latin typeface="Aboreto"/>
                <a:ea typeface="Aboreto"/>
                <a:cs typeface="Aboreto"/>
                <a:sym typeface="Aboreto"/>
              </a:defRPr>
            </a:lvl9pPr>
          </a:lstStyle>
          <a:p/>
        </p:txBody>
      </p:sp>
      <p:sp>
        <p:nvSpPr>
          <p:cNvPr id="168" name="Google Shape;168;p20"/>
          <p:cNvSpPr txBox="1"/>
          <p:nvPr>
            <p:ph idx="8" type="subTitle"/>
          </p:nvPr>
        </p:nvSpPr>
        <p:spPr>
          <a:xfrm>
            <a:off x="4696450" y="3085525"/>
            <a:ext cx="19143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i="1" sz="1800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>
                <a:latin typeface="Aboreto"/>
                <a:ea typeface="Aboreto"/>
                <a:cs typeface="Aboreto"/>
                <a:sym typeface="Aboret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>
                <a:latin typeface="Aboreto"/>
                <a:ea typeface="Aboreto"/>
                <a:cs typeface="Aboreto"/>
                <a:sym typeface="Aboret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>
                <a:latin typeface="Aboreto"/>
                <a:ea typeface="Aboreto"/>
                <a:cs typeface="Aboreto"/>
                <a:sym typeface="Abore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>
                <a:latin typeface="Aboreto"/>
                <a:ea typeface="Aboreto"/>
                <a:cs typeface="Aboreto"/>
                <a:sym typeface="Abore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>
                <a:latin typeface="Aboreto"/>
                <a:ea typeface="Aboreto"/>
                <a:cs typeface="Aboreto"/>
                <a:sym typeface="Abore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>
                <a:latin typeface="Aboreto"/>
                <a:ea typeface="Aboreto"/>
                <a:cs typeface="Aboreto"/>
                <a:sym typeface="Abore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>
                <a:latin typeface="Aboreto"/>
                <a:ea typeface="Aboreto"/>
                <a:cs typeface="Aboreto"/>
                <a:sym typeface="Abore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>
                <a:latin typeface="Aboreto"/>
                <a:ea typeface="Aboreto"/>
                <a:cs typeface="Aboreto"/>
                <a:sym typeface="Aboreto"/>
              </a:defRPr>
            </a:lvl9pPr>
          </a:lstStyle>
          <a:p/>
        </p:txBody>
      </p:sp>
      <p:grpSp>
        <p:nvGrpSpPr>
          <p:cNvPr id="169" name="Google Shape;169;p20"/>
          <p:cNvGrpSpPr/>
          <p:nvPr/>
        </p:nvGrpSpPr>
        <p:grpSpPr>
          <a:xfrm>
            <a:off x="7631535" y="-351429"/>
            <a:ext cx="1792173" cy="2799874"/>
            <a:chOff x="7442479" y="-491143"/>
            <a:chExt cx="1976589" cy="3087982"/>
          </a:xfrm>
        </p:grpSpPr>
        <p:pic>
          <p:nvPicPr>
            <p:cNvPr id="170" name="Google Shape;170;p2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4619114">
              <a:off x="7585950" y="-347673"/>
              <a:ext cx="1438199" cy="14381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1" name="Google Shape;171;p20"/>
            <p:cNvSpPr/>
            <p:nvPr/>
          </p:nvSpPr>
          <p:spPr>
            <a:xfrm>
              <a:off x="8284168" y="901545"/>
              <a:ext cx="1134900" cy="1134900"/>
            </a:xfrm>
            <a:prstGeom prst="ellipse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72" name="Google Shape;172;p20"/>
            <p:cNvSpPr/>
            <p:nvPr/>
          </p:nvSpPr>
          <p:spPr>
            <a:xfrm>
              <a:off x="8210824" y="580592"/>
              <a:ext cx="817200" cy="817200"/>
            </a:xfrm>
            <a:prstGeom prst="ellipse">
              <a:avLst/>
            </a:prstGeom>
            <a:solidFill>
              <a:srgbClr val="FDFEFF">
                <a:alpha val="18870"/>
              </a:srgbClr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cxnSp>
          <p:nvCxnSpPr>
            <p:cNvPr id="173" name="Google Shape;173;p20"/>
            <p:cNvCxnSpPr/>
            <p:nvPr/>
          </p:nvCxnSpPr>
          <p:spPr>
            <a:xfrm rot="10800000">
              <a:off x="8210727" y="254139"/>
              <a:ext cx="1203900" cy="2342700"/>
            </a:xfrm>
            <a:prstGeom prst="straightConnector1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2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3"/>
          <p:cNvPicPr preferRelativeResize="0"/>
          <p:nvPr/>
        </p:nvPicPr>
        <p:blipFill rotWithShape="1">
          <a:blip r:embed="rId2">
            <a:alphaModFix/>
          </a:blip>
          <a:srcRect b="3583" l="2901" r="2910" t="3592"/>
          <a:stretch/>
        </p:blipFill>
        <p:spPr>
          <a:xfrm rot="10800000"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3"/>
          <p:cNvSpPr txBox="1"/>
          <p:nvPr>
            <p:ph type="title"/>
          </p:nvPr>
        </p:nvSpPr>
        <p:spPr>
          <a:xfrm>
            <a:off x="5323200" y="1912975"/>
            <a:ext cx="2779800" cy="90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50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9" name="Google Shape;19;p3"/>
          <p:cNvSpPr txBox="1"/>
          <p:nvPr>
            <p:ph hasCustomPrompt="1" idx="2" type="title"/>
          </p:nvPr>
        </p:nvSpPr>
        <p:spPr>
          <a:xfrm>
            <a:off x="4492325" y="787925"/>
            <a:ext cx="1315800" cy="10323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0" name="Google Shape;20;p3"/>
          <p:cNvSpPr/>
          <p:nvPr>
            <p:ph idx="3" type="pic"/>
          </p:nvPr>
        </p:nvSpPr>
        <p:spPr>
          <a:xfrm>
            <a:off x="459100" y="1497550"/>
            <a:ext cx="3370800" cy="33708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sp>
      <p:grpSp>
        <p:nvGrpSpPr>
          <p:cNvPr id="21" name="Google Shape;21;p3"/>
          <p:cNvGrpSpPr/>
          <p:nvPr/>
        </p:nvGrpSpPr>
        <p:grpSpPr>
          <a:xfrm>
            <a:off x="7677200" y="3745859"/>
            <a:ext cx="1424691" cy="1981465"/>
            <a:chOff x="7677200" y="3745859"/>
            <a:chExt cx="1424691" cy="1981465"/>
          </a:xfrm>
        </p:grpSpPr>
        <p:pic>
          <p:nvPicPr>
            <p:cNvPr id="22" name="Google Shape;22;p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677200" y="4316600"/>
              <a:ext cx="1410724" cy="141072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3" name="Google Shape;23;p3"/>
            <p:cNvGrpSpPr/>
            <p:nvPr/>
          </p:nvGrpSpPr>
          <p:grpSpPr>
            <a:xfrm>
              <a:off x="8211791" y="3745859"/>
              <a:ext cx="890100" cy="1552500"/>
              <a:chOff x="0" y="2447959"/>
              <a:chExt cx="890100" cy="1552500"/>
            </a:xfrm>
          </p:grpSpPr>
          <p:sp>
            <p:nvSpPr>
              <p:cNvPr id="24" name="Google Shape;24;p3"/>
              <p:cNvSpPr/>
              <p:nvPr/>
            </p:nvSpPr>
            <p:spPr>
              <a:xfrm>
                <a:off x="195325" y="2861075"/>
                <a:ext cx="571800" cy="571800"/>
              </a:xfrm>
              <a:prstGeom prst="ellipse">
                <a:avLst/>
              </a:prstGeom>
              <a:solidFill>
                <a:srgbClr val="FDFEFF">
                  <a:alpha val="18870"/>
                </a:srgbClr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Barlow"/>
                  <a:ea typeface="Barlow"/>
                  <a:cs typeface="Barlow"/>
                  <a:sym typeface="Barlow"/>
                </a:endParaRPr>
              </a:p>
            </p:txBody>
          </p:sp>
          <p:cxnSp>
            <p:nvCxnSpPr>
              <p:cNvPr id="25" name="Google Shape;25;p3"/>
              <p:cNvCxnSpPr/>
              <p:nvPr/>
            </p:nvCxnSpPr>
            <p:spPr>
              <a:xfrm flipH="1" rot="10800000">
                <a:off x="0" y="2447959"/>
                <a:ext cx="890100" cy="1552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21"/>
          <p:cNvPicPr preferRelativeResize="0"/>
          <p:nvPr/>
        </p:nvPicPr>
        <p:blipFill rotWithShape="1">
          <a:blip r:embed="rId2">
            <a:alphaModFix/>
          </a:blip>
          <a:srcRect b="19339" l="9018" r="11243" t="4701"/>
          <a:stretch/>
        </p:blipFill>
        <p:spPr>
          <a:xfrm flipH="1" rot="10800000">
            <a:off x="25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7" name="Google Shape;177;p21"/>
          <p:cNvSpPr txBox="1"/>
          <p:nvPr>
            <p:ph idx="1" type="subTitle"/>
          </p:nvPr>
        </p:nvSpPr>
        <p:spPr>
          <a:xfrm>
            <a:off x="1093900" y="1509300"/>
            <a:ext cx="3215700" cy="6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78" name="Google Shape;178;p21"/>
          <p:cNvSpPr txBox="1"/>
          <p:nvPr>
            <p:ph idx="2" type="subTitle"/>
          </p:nvPr>
        </p:nvSpPr>
        <p:spPr>
          <a:xfrm>
            <a:off x="5209550" y="1509300"/>
            <a:ext cx="3215700" cy="6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79" name="Google Shape;179;p21"/>
          <p:cNvSpPr txBox="1"/>
          <p:nvPr>
            <p:ph idx="3" type="subTitle"/>
          </p:nvPr>
        </p:nvSpPr>
        <p:spPr>
          <a:xfrm>
            <a:off x="5209550" y="2707000"/>
            <a:ext cx="3215700" cy="6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80" name="Google Shape;180;p21"/>
          <p:cNvSpPr txBox="1"/>
          <p:nvPr>
            <p:ph idx="4" type="subTitle"/>
          </p:nvPr>
        </p:nvSpPr>
        <p:spPr>
          <a:xfrm>
            <a:off x="1093900" y="3907175"/>
            <a:ext cx="3215700" cy="6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81" name="Google Shape;181;p21"/>
          <p:cNvSpPr txBox="1"/>
          <p:nvPr>
            <p:ph idx="5" type="subTitle"/>
          </p:nvPr>
        </p:nvSpPr>
        <p:spPr>
          <a:xfrm>
            <a:off x="1093900" y="2709475"/>
            <a:ext cx="3215700" cy="6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82" name="Google Shape;182;p21"/>
          <p:cNvSpPr txBox="1"/>
          <p:nvPr>
            <p:ph idx="6" type="subTitle"/>
          </p:nvPr>
        </p:nvSpPr>
        <p:spPr>
          <a:xfrm>
            <a:off x="5208300" y="3904700"/>
            <a:ext cx="3215700" cy="6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83" name="Google Shape;183;p21"/>
          <p:cNvSpPr txBox="1"/>
          <p:nvPr>
            <p:ph idx="7" type="subTitle"/>
          </p:nvPr>
        </p:nvSpPr>
        <p:spPr>
          <a:xfrm>
            <a:off x="712900" y="1175825"/>
            <a:ext cx="2687700" cy="40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i="1" sz="1800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84" name="Google Shape;184;p21"/>
          <p:cNvSpPr txBox="1"/>
          <p:nvPr>
            <p:ph idx="8" type="subTitle"/>
          </p:nvPr>
        </p:nvSpPr>
        <p:spPr>
          <a:xfrm>
            <a:off x="4828550" y="1175825"/>
            <a:ext cx="2687700" cy="40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i="1" sz="1800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85" name="Google Shape;185;p21"/>
          <p:cNvSpPr txBox="1"/>
          <p:nvPr>
            <p:ph idx="9" type="subTitle"/>
          </p:nvPr>
        </p:nvSpPr>
        <p:spPr>
          <a:xfrm>
            <a:off x="712900" y="2375988"/>
            <a:ext cx="2687700" cy="40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i="1" sz="1800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86" name="Google Shape;186;p21"/>
          <p:cNvSpPr txBox="1"/>
          <p:nvPr>
            <p:ph idx="13" type="subTitle"/>
          </p:nvPr>
        </p:nvSpPr>
        <p:spPr>
          <a:xfrm>
            <a:off x="4828550" y="2376000"/>
            <a:ext cx="2687700" cy="40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i="1" sz="1800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87" name="Google Shape;187;p21"/>
          <p:cNvSpPr txBox="1"/>
          <p:nvPr>
            <p:ph idx="14" type="subTitle"/>
          </p:nvPr>
        </p:nvSpPr>
        <p:spPr>
          <a:xfrm>
            <a:off x="712900" y="3576175"/>
            <a:ext cx="2687700" cy="40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i="1" sz="1800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88" name="Google Shape;188;p21"/>
          <p:cNvSpPr txBox="1"/>
          <p:nvPr>
            <p:ph idx="15" type="subTitle"/>
          </p:nvPr>
        </p:nvSpPr>
        <p:spPr>
          <a:xfrm>
            <a:off x="4828550" y="3573700"/>
            <a:ext cx="2687700" cy="40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i="1" sz="1800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pic>
        <p:nvPicPr>
          <p:cNvPr id="189" name="Google Shape;18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-7199998">
            <a:off x="-449328" y="-780404"/>
            <a:ext cx="1522280" cy="152228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0" name="Google Shape;190;p21"/>
          <p:cNvGrpSpPr/>
          <p:nvPr/>
        </p:nvGrpSpPr>
        <p:grpSpPr>
          <a:xfrm>
            <a:off x="7933600" y="3904700"/>
            <a:ext cx="1968600" cy="1572900"/>
            <a:chOff x="7933600" y="3904700"/>
            <a:chExt cx="1968600" cy="1572900"/>
          </a:xfrm>
        </p:grpSpPr>
        <p:pic>
          <p:nvPicPr>
            <p:cNvPr id="191" name="Google Shape;191;p2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8453801" y="4326299"/>
              <a:ext cx="821100" cy="82110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92" name="Google Shape;192;p21"/>
            <p:cNvCxnSpPr/>
            <p:nvPr/>
          </p:nvCxnSpPr>
          <p:spPr>
            <a:xfrm flipH="1" rot="10800000">
              <a:off x="7933600" y="3904700"/>
              <a:ext cx="1968600" cy="1572900"/>
            </a:xfrm>
            <a:prstGeom prst="straightConnector1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93" name="Google Shape;193;p21"/>
            <p:cNvSpPr/>
            <p:nvPr/>
          </p:nvSpPr>
          <p:spPr>
            <a:xfrm>
              <a:off x="8012700" y="4608925"/>
              <a:ext cx="821100" cy="821100"/>
            </a:xfrm>
            <a:prstGeom prst="ellipse">
              <a:avLst/>
            </a:prstGeom>
            <a:solidFill>
              <a:srgbClr val="FDFEFF">
                <a:alpha val="18870"/>
              </a:srgbClr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bg>
      <p:bgPr>
        <a:solidFill>
          <a:schemeClr val="dk2"/>
        </a:solidFill>
      </p:bgPr>
    </p:bg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22"/>
          <p:cNvPicPr preferRelativeResize="0"/>
          <p:nvPr/>
        </p:nvPicPr>
        <p:blipFill rotWithShape="1">
          <a:blip r:embed="rId2">
            <a:alphaModFix/>
          </a:blip>
          <a:srcRect b="3219" l="2464" r="2006" t="2636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6" name="Google Shape;196;p22"/>
          <p:cNvGrpSpPr/>
          <p:nvPr/>
        </p:nvGrpSpPr>
        <p:grpSpPr>
          <a:xfrm>
            <a:off x="-614978" y="2786375"/>
            <a:ext cx="2014728" cy="2170149"/>
            <a:chOff x="-614978" y="2786375"/>
            <a:chExt cx="2014728" cy="2170149"/>
          </a:xfrm>
        </p:grpSpPr>
        <p:pic>
          <p:nvPicPr>
            <p:cNvPr id="197" name="Google Shape;197;p2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52400" y="3709175"/>
              <a:ext cx="1247349" cy="12473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8" name="Google Shape;198;p22"/>
            <p:cNvSpPr/>
            <p:nvPr/>
          </p:nvSpPr>
          <p:spPr>
            <a:xfrm>
              <a:off x="-614978" y="2895650"/>
              <a:ext cx="1506000" cy="1506000"/>
            </a:xfrm>
            <a:prstGeom prst="ellipse">
              <a:avLst/>
            </a:prstGeom>
            <a:solidFill>
              <a:srgbClr val="FDFEFF">
                <a:alpha val="18870"/>
              </a:srgbClr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cxnSp>
          <p:nvCxnSpPr>
            <p:cNvPr id="199" name="Google Shape;199;p22"/>
            <p:cNvCxnSpPr/>
            <p:nvPr/>
          </p:nvCxnSpPr>
          <p:spPr>
            <a:xfrm>
              <a:off x="358150" y="2786375"/>
              <a:ext cx="1041600" cy="1066800"/>
            </a:xfrm>
            <a:prstGeom prst="straightConnector1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00" name="Google Shape;200;p22"/>
          <p:cNvSpPr txBox="1"/>
          <p:nvPr>
            <p:ph type="title"/>
          </p:nvPr>
        </p:nvSpPr>
        <p:spPr>
          <a:xfrm>
            <a:off x="2189251" y="693850"/>
            <a:ext cx="4765500" cy="10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7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1" name="Google Shape;201;p22"/>
          <p:cNvSpPr txBox="1"/>
          <p:nvPr>
            <p:ph idx="1" type="subTitle"/>
          </p:nvPr>
        </p:nvSpPr>
        <p:spPr>
          <a:xfrm>
            <a:off x="3084000" y="2044650"/>
            <a:ext cx="2976000" cy="119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6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>
                <a:solidFill>
                  <a:schemeClr val="accen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>
                <a:solidFill>
                  <a:schemeClr val="accen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>
                <a:solidFill>
                  <a:schemeClr val="accen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>
                <a:solidFill>
                  <a:schemeClr val="accen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>
                <a:solidFill>
                  <a:schemeClr val="accen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>
                <a:solidFill>
                  <a:schemeClr val="accen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>
                <a:solidFill>
                  <a:schemeClr val="accen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200"/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02" name="Google Shape;202;p22"/>
          <p:cNvSpPr txBox="1"/>
          <p:nvPr/>
        </p:nvSpPr>
        <p:spPr>
          <a:xfrm>
            <a:off x="2189400" y="3576325"/>
            <a:ext cx="4765500" cy="520500"/>
          </a:xfrm>
          <a:prstGeom prst="rect">
            <a:avLst/>
          </a:prstGeom>
          <a:solidFill>
            <a:srgbClr val="FDFEFF">
              <a:alpha val="6920"/>
            </a:srgbClr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rPr>
              <a:t>CREDITS:</a:t>
            </a:r>
            <a:r>
              <a:rPr lang="en" sz="1000"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rPr>
              <a:t> This presentation template was created by </a:t>
            </a:r>
            <a:r>
              <a:rPr b="1" lang="en" sz="1000" u="sng"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rPr>
              <a:t>, and includes icons, infographics &amp; images by </a:t>
            </a:r>
            <a:r>
              <a:rPr b="1" lang="en" sz="1000" u="sng"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000" u="sng"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endParaRPr b="1" sz="1000" u="sng">
              <a:solidFill>
                <a:schemeClr val="accent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03" name="Google Shape;203;p22"/>
          <p:cNvSpPr/>
          <p:nvPr/>
        </p:nvSpPr>
        <p:spPr>
          <a:xfrm>
            <a:off x="8430774" y="274250"/>
            <a:ext cx="1193700" cy="11937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23"/>
          <p:cNvPicPr preferRelativeResize="0"/>
          <p:nvPr/>
        </p:nvPicPr>
        <p:blipFill rotWithShape="1">
          <a:blip r:embed="rId2">
            <a:alphaModFix/>
          </a:blip>
          <a:srcRect b="5542" l="4425" r="20176" t="20157"/>
          <a:stretch/>
        </p:blipFill>
        <p:spPr>
          <a:xfrm>
            <a:off x="25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6" name="Google Shape;206;p23"/>
          <p:cNvGrpSpPr/>
          <p:nvPr/>
        </p:nvGrpSpPr>
        <p:grpSpPr>
          <a:xfrm rot="-1261221">
            <a:off x="8101005" y="-321520"/>
            <a:ext cx="1086690" cy="2224761"/>
            <a:chOff x="132278" y="1922694"/>
            <a:chExt cx="1225385" cy="2508710"/>
          </a:xfrm>
        </p:grpSpPr>
        <p:pic>
          <p:nvPicPr>
            <p:cNvPr id="207" name="Google Shape;207;p2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15487" y="3389227"/>
              <a:ext cx="1042176" cy="1042176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08" name="Google Shape;208;p23"/>
            <p:cNvGrpSpPr/>
            <p:nvPr/>
          </p:nvGrpSpPr>
          <p:grpSpPr>
            <a:xfrm>
              <a:off x="132278" y="1922694"/>
              <a:ext cx="1161900" cy="2101500"/>
              <a:chOff x="3" y="614594"/>
              <a:chExt cx="1161900" cy="2101500"/>
            </a:xfrm>
          </p:grpSpPr>
          <p:sp>
            <p:nvSpPr>
              <p:cNvPr id="209" name="Google Shape;209;p23"/>
              <p:cNvSpPr/>
              <p:nvPr/>
            </p:nvSpPr>
            <p:spPr>
              <a:xfrm>
                <a:off x="3" y="1283925"/>
                <a:ext cx="1161900" cy="1161900"/>
              </a:xfrm>
              <a:prstGeom prst="ellipse">
                <a:avLst/>
              </a:pr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Barlow"/>
                  <a:ea typeface="Barlow"/>
                  <a:cs typeface="Barlow"/>
                  <a:sym typeface="Barlow"/>
                </a:endParaRPr>
              </a:p>
            </p:txBody>
          </p:sp>
          <p:sp>
            <p:nvSpPr>
              <p:cNvPr id="210" name="Google Shape;210;p23"/>
              <p:cNvSpPr/>
              <p:nvPr/>
            </p:nvSpPr>
            <p:spPr>
              <a:xfrm>
                <a:off x="148000" y="823950"/>
                <a:ext cx="674100" cy="674100"/>
              </a:xfrm>
              <a:prstGeom prst="ellipse">
                <a:avLst/>
              </a:prstGeom>
              <a:solidFill>
                <a:srgbClr val="FDFEFF">
                  <a:alpha val="18870"/>
                </a:srgbClr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Barlow"/>
                  <a:ea typeface="Barlow"/>
                  <a:cs typeface="Barlow"/>
                  <a:sym typeface="Barlow"/>
                </a:endParaRPr>
              </a:p>
            </p:txBody>
          </p:sp>
          <p:cxnSp>
            <p:nvCxnSpPr>
              <p:cNvPr id="211" name="Google Shape;211;p23"/>
              <p:cNvCxnSpPr/>
              <p:nvPr/>
            </p:nvCxnSpPr>
            <p:spPr>
              <a:xfrm rot="10800000">
                <a:off x="383463" y="614594"/>
                <a:ext cx="321900" cy="2101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bg>
      <p:bgPr>
        <a:solidFill>
          <a:schemeClr val="dk2"/>
        </a:solidFill>
      </p:bgPr>
    </p:bg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24"/>
          <p:cNvPicPr preferRelativeResize="0"/>
          <p:nvPr/>
        </p:nvPicPr>
        <p:blipFill rotWithShape="1">
          <a:blip r:embed="rId2">
            <a:alphaModFix/>
          </a:blip>
          <a:srcRect b="10600" l="9901" r="1853" t="2434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4" name="Google Shape;214;p24"/>
          <p:cNvGrpSpPr/>
          <p:nvPr/>
        </p:nvGrpSpPr>
        <p:grpSpPr>
          <a:xfrm>
            <a:off x="-594462" y="-138969"/>
            <a:ext cx="1819930" cy="2447478"/>
            <a:chOff x="8038017" y="2160203"/>
            <a:chExt cx="1411674" cy="1898447"/>
          </a:xfrm>
        </p:grpSpPr>
        <p:pic>
          <p:nvPicPr>
            <p:cNvPr id="215" name="Google Shape;215;p2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9000028">
              <a:off x="8227148" y="2349325"/>
              <a:ext cx="1033412" cy="103340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6" name="Google Shape;216;p24"/>
            <p:cNvSpPr/>
            <p:nvPr/>
          </p:nvSpPr>
          <p:spPr>
            <a:xfrm>
              <a:off x="8150966" y="3029900"/>
              <a:ext cx="794100" cy="794100"/>
            </a:xfrm>
            <a:prstGeom prst="ellipse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cxnSp>
          <p:nvCxnSpPr>
            <p:cNvPr id="217" name="Google Shape;217;p24"/>
            <p:cNvCxnSpPr/>
            <p:nvPr/>
          </p:nvCxnSpPr>
          <p:spPr>
            <a:xfrm flipH="1" rot="10800000">
              <a:off x="8346400" y="2250550"/>
              <a:ext cx="606300" cy="1808100"/>
            </a:xfrm>
            <a:prstGeom prst="straightConnector1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pic>
        <p:nvPicPr>
          <p:cNvPr id="218" name="Google Shape;218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8110473" y="4210696"/>
            <a:ext cx="1522279" cy="15222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4"/>
          <p:cNvPicPr preferRelativeResize="0"/>
          <p:nvPr/>
        </p:nvPicPr>
        <p:blipFill rotWithShape="1">
          <a:blip r:embed="rId2">
            <a:alphaModFix/>
          </a:blip>
          <a:srcRect b="4630" l="941" r="3928" t="1631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0000" y="1104954"/>
            <a:ext cx="7704000" cy="3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  <p:grpSp>
        <p:nvGrpSpPr>
          <p:cNvPr id="30" name="Google Shape;30;p4"/>
          <p:cNvGrpSpPr/>
          <p:nvPr/>
        </p:nvGrpSpPr>
        <p:grpSpPr>
          <a:xfrm>
            <a:off x="8089800" y="3884700"/>
            <a:ext cx="1297075" cy="1455850"/>
            <a:chOff x="8089800" y="3884700"/>
            <a:chExt cx="1297075" cy="1455850"/>
          </a:xfrm>
        </p:grpSpPr>
        <p:pic>
          <p:nvPicPr>
            <p:cNvPr id="31" name="Google Shape;31;p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089800" y="4050750"/>
              <a:ext cx="1289800" cy="128980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2" name="Google Shape;32;p4"/>
            <p:cNvCxnSpPr/>
            <p:nvPr/>
          </p:nvCxnSpPr>
          <p:spPr>
            <a:xfrm rot="10800000">
              <a:off x="8640175" y="3884700"/>
              <a:ext cx="746700" cy="1233900"/>
            </a:xfrm>
            <a:prstGeom prst="straightConnector1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5"/>
          <p:cNvPicPr preferRelativeResize="0"/>
          <p:nvPr/>
        </p:nvPicPr>
        <p:blipFill rotWithShape="1">
          <a:blip r:embed="rId2">
            <a:alphaModFix/>
          </a:blip>
          <a:srcRect b="23515" l="16157" r="8444" t="2184"/>
          <a:stretch/>
        </p:blipFill>
        <p:spPr>
          <a:xfrm rot="10800000">
            <a:off x="25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6" name="Google Shape;36;p5"/>
          <p:cNvSpPr txBox="1"/>
          <p:nvPr>
            <p:ph idx="1" type="subTitle"/>
          </p:nvPr>
        </p:nvSpPr>
        <p:spPr>
          <a:xfrm>
            <a:off x="5363150" y="2435775"/>
            <a:ext cx="2695800" cy="162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7" name="Google Shape;37;p5"/>
          <p:cNvSpPr txBox="1"/>
          <p:nvPr>
            <p:ph idx="2" type="subTitle"/>
          </p:nvPr>
        </p:nvSpPr>
        <p:spPr>
          <a:xfrm>
            <a:off x="1431000" y="2435775"/>
            <a:ext cx="2695800" cy="162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3" type="subTitle"/>
          </p:nvPr>
        </p:nvSpPr>
        <p:spPr>
          <a:xfrm>
            <a:off x="720000" y="1711450"/>
            <a:ext cx="1761900" cy="481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i="1" sz="1800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39" name="Google Shape;39;p5"/>
          <p:cNvSpPr txBox="1"/>
          <p:nvPr>
            <p:ph idx="4" type="subTitle"/>
          </p:nvPr>
        </p:nvSpPr>
        <p:spPr>
          <a:xfrm>
            <a:off x="4652150" y="1711450"/>
            <a:ext cx="1761900" cy="481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i="1" sz="1800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grpSp>
        <p:nvGrpSpPr>
          <p:cNvPr id="40" name="Google Shape;40;p5"/>
          <p:cNvGrpSpPr/>
          <p:nvPr/>
        </p:nvGrpSpPr>
        <p:grpSpPr>
          <a:xfrm>
            <a:off x="-237957" y="-2"/>
            <a:ext cx="10131686" cy="5227314"/>
            <a:chOff x="-237957" y="-2"/>
            <a:chExt cx="10131686" cy="5227314"/>
          </a:xfrm>
        </p:grpSpPr>
        <p:grpSp>
          <p:nvGrpSpPr>
            <p:cNvPr id="41" name="Google Shape;41;p5"/>
            <p:cNvGrpSpPr/>
            <p:nvPr/>
          </p:nvGrpSpPr>
          <p:grpSpPr>
            <a:xfrm>
              <a:off x="8116466" y="-2"/>
              <a:ext cx="1777263" cy="1777256"/>
              <a:chOff x="-175409" y="3967473"/>
              <a:chExt cx="1777263" cy="1777256"/>
            </a:xfrm>
          </p:grpSpPr>
          <p:pic>
            <p:nvPicPr>
              <p:cNvPr id="42" name="Google Shape;42;p5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 rot="-3545504">
                <a:off x="65375" y="4208250"/>
                <a:ext cx="1295701" cy="129570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3" name="Google Shape;43;p5"/>
              <p:cNvSpPr/>
              <p:nvPr/>
            </p:nvSpPr>
            <p:spPr>
              <a:xfrm>
                <a:off x="-175409" y="4013725"/>
                <a:ext cx="794100" cy="794100"/>
              </a:xfrm>
              <a:prstGeom prst="ellipse">
                <a:avLst/>
              </a:pr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Barlow"/>
                  <a:ea typeface="Barlow"/>
                  <a:cs typeface="Barlow"/>
                  <a:sym typeface="Barlow"/>
                </a:endParaRPr>
              </a:p>
            </p:txBody>
          </p:sp>
        </p:grpSp>
        <p:grpSp>
          <p:nvGrpSpPr>
            <p:cNvPr id="44" name="Google Shape;44;p5"/>
            <p:cNvGrpSpPr/>
            <p:nvPr/>
          </p:nvGrpSpPr>
          <p:grpSpPr>
            <a:xfrm>
              <a:off x="-237957" y="4064186"/>
              <a:ext cx="1199452" cy="1163126"/>
              <a:chOff x="-147625" y="3925650"/>
              <a:chExt cx="1109166" cy="1075574"/>
            </a:xfrm>
          </p:grpSpPr>
          <p:grpSp>
            <p:nvGrpSpPr>
              <p:cNvPr id="45" name="Google Shape;45;p5"/>
              <p:cNvGrpSpPr/>
              <p:nvPr/>
            </p:nvGrpSpPr>
            <p:grpSpPr>
              <a:xfrm>
                <a:off x="83029" y="4122711"/>
                <a:ext cx="878513" cy="878513"/>
                <a:chOff x="53900" y="2861075"/>
                <a:chExt cx="794100" cy="794100"/>
              </a:xfrm>
            </p:grpSpPr>
            <p:sp>
              <p:nvSpPr>
                <p:cNvPr id="46" name="Google Shape;46;p5"/>
                <p:cNvSpPr/>
                <p:nvPr/>
              </p:nvSpPr>
              <p:spPr>
                <a:xfrm>
                  <a:off x="53900" y="2861075"/>
                  <a:ext cx="794100" cy="7941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Barlow"/>
                    <a:ea typeface="Barlow"/>
                    <a:cs typeface="Barlow"/>
                    <a:sym typeface="Barlow"/>
                  </a:endParaRPr>
                </a:p>
              </p:txBody>
            </p:sp>
            <p:sp>
              <p:nvSpPr>
                <p:cNvPr id="47" name="Google Shape;47;p5"/>
                <p:cNvSpPr/>
                <p:nvPr/>
              </p:nvSpPr>
              <p:spPr>
                <a:xfrm>
                  <a:off x="165055" y="2861075"/>
                  <a:ext cx="571800" cy="571800"/>
                </a:xfrm>
                <a:prstGeom prst="ellipse">
                  <a:avLst/>
                </a:prstGeom>
                <a:solidFill>
                  <a:srgbClr val="FDFEFF">
                    <a:alpha val="18870"/>
                  </a:srgbClr>
                </a:solidFill>
                <a:ln cap="flat" cmpd="sng" w="9525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Barlow"/>
                    <a:ea typeface="Barlow"/>
                    <a:cs typeface="Barlow"/>
                    <a:sym typeface="Barlow"/>
                  </a:endParaRPr>
                </a:p>
              </p:txBody>
            </p:sp>
          </p:grpSp>
          <p:cxnSp>
            <p:nvCxnSpPr>
              <p:cNvPr id="48" name="Google Shape;48;p5"/>
              <p:cNvCxnSpPr/>
              <p:nvPr/>
            </p:nvCxnSpPr>
            <p:spPr>
              <a:xfrm flipH="1" rot="10800000">
                <a:off x="-147625" y="3925650"/>
                <a:ext cx="645900" cy="703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oogle Shape;50;p6"/>
          <p:cNvPicPr preferRelativeResize="0"/>
          <p:nvPr/>
        </p:nvPicPr>
        <p:blipFill rotWithShape="1">
          <a:blip r:embed="rId2">
            <a:alphaModFix/>
          </a:blip>
          <a:srcRect b="23515" l="16157" r="8444" t="2184"/>
          <a:stretch/>
        </p:blipFill>
        <p:spPr>
          <a:xfrm flipH="1">
            <a:off x="25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52" name="Google Shape;52;p6"/>
          <p:cNvGrpSpPr/>
          <p:nvPr/>
        </p:nvGrpSpPr>
        <p:grpSpPr>
          <a:xfrm>
            <a:off x="-344048" y="3548275"/>
            <a:ext cx="1263973" cy="2959200"/>
            <a:chOff x="961077" y="1960775"/>
            <a:chExt cx="1263973" cy="2959200"/>
          </a:xfrm>
        </p:grpSpPr>
        <p:pic>
          <p:nvPicPr>
            <p:cNvPr id="53" name="Google Shape;53;p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961077" y="2546199"/>
              <a:ext cx="1225875" cy="1225875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54" name="Google Shape;54;p6"/>
            <p:cNvCxnSpPr/>
            <p:nvPr/>
          </p:nvCxnSpPr>
          <p:spPr>
            <a:xfrm rot="10800000">
              <a:off x="1196350" y="1960775"/>
              <a:ext cx="1028700" cy="2959200"/>
            </a:xfrm>
            <a:prstGeom prst="straightConnector1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7"/>
          <p:cNvPicPr preferRelativeResize="0"/>
          <p:nvPr/>
        </p:nvPicPr>
        <p:blipFill rotWithShape="1">
          <a:blip r:embed="rId2">
            <a:alphaModFix/>
          </a:blip>
          <a:srcRect b="11190" l="8070" r="5893" t="4035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7"/>
          <p:cNvSpPr txBox="1"/>
          <p:nvPr>
            <p:ph idx="1" type="subTitle"/>
          </p:nvPr>
        </p:nvSpPr>
        <p:spPr>
          <a:xfrm>
            <a:off x="720000" y="1711100"/>
            <a:ext cx="3583500" cy="289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76A28"/>
              </a:buClr>
              <a:buSzPts val="12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200"/>
              <a:buChar char="■"/>
              <a:defRPr/>
            </a:lvl9pPr>
          </a:lstStyle>
          <a:p/>
        </p:txBody>
      </p:sp>
      <p:sp>
        <p:nvSpPr>
          <p:cNvPr id="58" name="Google Shape;58;p7"/>
          <p:cNvSpPr/>
          <p:nvPr>
            <p:ph idx="2" type="pic"/>
          </p:nvPr>
        </p:nvSpPr>
        <p:spPr>
          <a:xfrm>
            <a:off x="5044850" y="1017725"/>
            <a:ext cx="3840600" cy="38406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" name="Google Shape;59;p7"/>
          <p:cNvSpPr txBox="1"/>
          <p:nvPr>
            <p:ph type="title"/>
          </p:nvPr>
        </p:nvSpPr>
        <p:spPr>
          <a:xfrm>
            <a:off x="720000" y="445025"/>
            <a:ext cx="3261000" cy="109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2"/>
        </a:soli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8"/>
          <p:cNvPicPr preferRelativeResize="0"/>
          <p:nvPr/>
        </p:nvPicPr>
        <p:blipFill rotWithShape="1">
          <a:blip r:embed="rId2">
            <a:alphaModFix/>
          </a:blip>
          <a:srcRect b="3219" l="2464" r="2006" t="2636"/>
          <a:stretch/>
        </p:blipFill>
        <p:spPr>
          <a:xfrm flipH="1"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8"/>
          <p:cNvSpPr txBox="1"/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10000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9pPr>
          </a:lstStyle>
          <a:p/>
        </p:txBody>
      </p:sp>
      <p:pic>
        <p:nvPicPr>
          <p:cNvPr id="63" name="Google Shape;63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6826052" y="3008826"/>
            <a:ext cx="2244899" cy="22448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4" name="Google Shape;64;p8"/>
          <p:cNvGrpSpPr/>
          <p:nvPr/>
        </p:nvGrpSpPr>
        <p:grpSpPr>
          <a:xfrm>
            <a:off x="-137900" y="307075"/>
            <a:ext cx="1426200" cy="804900"/>
            <a:chOff x="-137900" y="307075"/>
            <a:chExt cx="1426200" cy="804900"/>
          </a:xfrm>
        </p:grpSpPr>
        <p:sp>
          <p:nvSpPr>
            <p:cNvPr id="65" name="Google Shape;65;p8"/>
            <p:cNvSpPr/>
            <p:nvPr/>
          </p:nvSpPr>
          <p:spPr>
            <a:xfrm>
              <a:off x="-28021" y="307075"/>
              <a:ext cx="804900" cy="804900"/>
            </a:xfrm>
            <a:prstGeom prst="ellipse">
              <a:avLst/>
            </a:prstGeom>
            <a:solidFill>
              <a:srgbClr val="FDFEFF">
                <a:alpha val="18870"/>
              </a:srgbClr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cxnSp>
          <p:nvCxnSpPr>
            <p:cNvPr id="66" name="Google Shape;66;p8"/>
            <p:cNvCxnSpPr/>
            <p:nvPr/>
          </p:nvCxnSpPr>
          <p:spPr>
            <a:xfrm flipH="1" rot="10800000">
              <a:off x="-137900" y="307075"/>
              <a:ext cx="1426200" cy="673800"/>
            </a:xfrm>
            <a:prstGeom prst="straightConnector1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2"/>
        </a:solid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9"/>
          <p:cNvPicPr preferRelativeResize="0"/>
          <p:nvPr/>
        </p:nvPicPr>
        <p:blipFill rotWithShape="1">
          <a:blip r:embed="rId2">
            <a:alphaModFix/>
          </a:blip>
          <a:srcRect b="2831" l="2901" r="2910" t="4344"/>
          <a:stretch/>
        </p:blipFill>
        <p:spPr>
          <a:xfrm flipH="1"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9"/>
          <p:cNvSpPr txBox="1"/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15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70" name="Google Shape;70;p9"/>
          <p:cNvSpPr txBox="1"/>
          <p:nvPr>
            <p:ph idx="1" type="subTitle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2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grpSp>
        <p:nvGrpSpPr>
          <p:cNvPr id="71" name="Google Shape;71;p9"/>
          <p:cNvGrpSpPr/>
          <p:nvPr/>
        </p:nvGrpSpPr>
        <p:grpSpPr>
          <a:xfrm>
            <a:off x="-116075" y="3226851"/>
            <a:ext cx="2007200" cy="1916649"/>
            <a:chOff x="7580850" y="-974699"/>
            <a:chExt cx="2007200" cy="1916649"/>
          </a:xfrm>
        </p:grpSpPr>
        <p:pic>
          <p:nvPicPr>
            <p:cNvPr id="72" name="Google Shape;72;p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10800000">
              <a:off x="7580850" y="-974699"/>
              <a:ext cx="1563149" cy="15631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3" name="Google Shape;73;p9"/>
            <p:cNvSpPr/>
            <p:nvPr/>
          </p:nvSpPr>
          <p:spPr>
            <a:xfrm>
              <a:off x="8271729" y="137050"/>
              <a:ext cx="804900" cy="804900"/>
            </a:xfrm>
            <a:prstGeom prst="ellipse">
              <a:avLst/>
            </a:prstGeom>
            <a:solidFill>
              <a:srgbClr val="FDFEFF">
                <a:alpha val="18870"/>
              </a:srgbClr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cxnSp>
          <p:nvCxnSpPr>
            <p:cNvPr id="74" name="Google Shape;74;p9"/>
            <p:cNvCxnSpPr/>
            <p:nvPr/>
          </p:nvCxnSpPr>
          <p:spPr>
            <a:xfrm flipH="1" rot="10800000">
              <a:off x="8161850" y="137050"/>
              <a:ext cx="1426200" cy="673800"/>
            </a:xfrm>
            <a:prstGeom prst="straightConnector1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0"/>
          <p:cNvSpPr/>
          <p:nvPr>
            <p:ph idx="2" type="pic"/>
          </p:nvPr>
        </p:nvSpPr>
        <p:spPr>
          <a:xfrm>
            <a:off x="0" y="-14875"/>
            <a:ext cx="9144000" cy="5158500"/>
          </a:xfrm>
          <a:prstGeom prst="rect">
            <a:avLst/>
          </a:prstGeom>
          <a:noFill/>
          <a:ln>
            <a:noFill/>
          </a:ln>
        </p:spPr>
      </p:sp>
      <p:sp>
        <p:nvSpPr>
          <p:cNvPr id="77" name="Google Shape;77;p10"/>
          <p:cNvSpPr txBox="1"/>
          <p:nvPr>
            <p:ph type="title"/>
          </p:nvPr>
        </p:nvSpPr>
        <p:spPr>
          <a:xfrm>
            <a:off x="1105325" y="3865700"/>
            <a:ext cx="4559400" cy="7266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24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oreto"/>
              <a:buNone/>
              <a:defRPr sz="2800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oreto"/>
              <a:buNone/>
              <a:defRPr sz="2800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oreto"/>
              <a:buNone/>
              <a:defRPr sz="2800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oreto"/>
              <a:buNone/>
              <a:defRPr sz="2800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oreto"/>
              <a:buNone/>
              <a:defRPr sz="2800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oreto"/>
              <a:buNone/>
              <a:defRPr sz="2800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oreto"/>
              <a:buNone/>
              <a:defRPr sz="2800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oreto"/>
              <a:buNone/>
              <a:defRPr sz="2800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oreto"/>
              <a:buNone/>
              <a:defRPr sz="2800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●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3048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○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-3048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■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-3048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●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-3048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○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-3048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■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-3048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●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-3048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○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-3048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Barlow"/>
              <a:buChar char="■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1.png"/><Relationship Id="rId4" Type="http://schemas.openxmlformats.org/officeDocument/2006/relationships/image" Target="../media/image1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5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5.png"/><Relationship Id="rId6" Type="http://schemas.openxmlformats.org/officeDocument/2006/relationships/image" Target="../media/image2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Relationship Id="rId4" Type="http://schemas.openxmlformats.org/officeDocument/2006/relationships/image" Target="../media/image1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5"/>
          <p:cNvSpPr txBox="1"/>
          <p:nvPr>
            <p:ph type="ctrTitle"/>
          </p:nvPr>
        </p:nvSpPr>
        <p:spPr>
          <a:xfrm>
            <a:off x="1053000" y="541318"/>
            <a:ext cx="7038000" cy="289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200">
                <a:solidFill>
                  <a:schemeClr val="accent2"/>
                </a:solidFill>
              </a:rPr>
              <a:t>Time Series Analysis and forecasting </a:t>
            </a:r>
            <a:endParaRPr i="1" sz="3600">
              <a:solidFill>
                <a:schemeClr val="accent2"/>
              </a:solidFill>
            </a:endParaRPr>
          </a:p>
        </p:txBody>
      </p:sp>
      <p:sp>
        <p:nvSpPr>
          <p:cNvPr id="224" name="Google Shape;224;p25"/>
          <p:cNvSpPr txBox="1"/>
          <p:nvPr>
            <p:ph idx="1" type="subTitle"/>
          </p:nvPr>
        </p:nvSpPr>
        <p:spPr>
          <a:xfrm>
            <a:off x="6239325" y="3741600"/>
            <a:ext cx="2123700" cy="44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Vaishnavi Kokadwar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Kanav Goyal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Mahender Reddy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Ulka Khobragade</a:t>
            </a:r>
            <a:endParaRPr/>
          </a:p>
        </p:txBody>
      </p:sp>
      <p:cxnSp>
        <p:nvCxnSpPr>
          <p:cNvPr id="225" name="Google Shape;225;p25"/>
          <p:cNvCxnSpPr/>
          <p:nvPr/>
        </p:nvCxnSpPr>
        <p:spPr>
          <a:xfrm flipH="1" rot="10800000">
            <a:off x="5448950" y="3372025"/>
            <a:ext cx="1426200" cy="6738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26" name="Google Shape;226;p25"/>
          <p:cNvGrpSpPr/>
          <p:nvPr/>
        </p:nvGrpSpPr>
        <p:grpSpPr>
          <a:xfrm>
            <a:off x="33691" y="2452825"/>
            <a:ext cx="1869709" cy="2638000"/>
            <a:chOff x="33691" y="2452825"/>
            <a:chExt cx="1869709" cy="2638000"/>
          </a:xfrm>
        </p:grpSpPr>
        <p:pic>
          <p:nvPicPr>
            <p:cNvPr id="227" name="Google Shape;227;p2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3700" y="3023200"/>
              <a:ext cx="1776625" cy="1776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8" name="Google Shape;228;p2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019300" y="4206725"/>
              <a:ext cx="884100" cy="8841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29" name="Google Shape;229;p25"/>
            <p:cNvGrpSpPr/>
            <p:nvPr/>
          </p:nvGrpSpPr>
          <p:grpSpPr>
            <a:xfrm>
              <a:off x="33691" y="2452825"/>
              <a:ext cx="848000" cy="1560900"/>
              <a:chOff x="0" y="2452825"/>
              <a:chExt cx="848000" cy="1560900"/>
            </a:xfrm>
          </p:grpSpPr>
          <p:sp>
            <p:nvSpPr>
              <p:cNvPr id="230" name="Google Shape;230;p25"/>
              <p:cNvSpPr/>
              <p:nvPr/>
            </p:nvSpPr>
            <p:spPr>
              <a:xfrm>
                <a:off x="53900" y="2861075"/>
                <a:ext cx="794100" cy="794100"/>
              </a:xfrm>
              <a:prstGeom prst="ellipse">
                <a:avLst/>
              </a:pr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Barlow"/>
                  <a:ea typeface="Barlow"/>
                  <a:cs typeface="Barlow"/>
                  <a:sym typeface="Barlow"/>
                </a:endParaRPr>
              </a:p>
            </p:txBody>
          </p:sp>
          <p:sp>
            <p:nvSpPr>
              <p:cNvPr id="231" name="Google Shape;231;p25"/>
              <p:cNvSpPr/>
              <p:nvPr/>
            </p:nvSpPr>
            <p:spPr>
              <a:xfrm>
                <a:off x="195325" y="2861075"/>
                <a:ext cx="571800" cy="571800"/>
              </a:xfrm>
              <a:prstGeom prst="ellipse">
                <a:avLst/>
              </a:prstGeom>
              <a:solidFill>
                <a:srgbClr val="FDFEFF">
                  <a:alpha val="18870"/>
                </a:srgbClr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Barlow"/>
                  <a:ea typeface="Barlow"/>
                  <a:cs typeface="Barlow"/>
                  <a:sym typeface="Barlow"/>
                </a:endParaRPr>
              </a:p>
            </p:txBody>
          </p:sp>
          <p:cxnSp>
            <p:nvCxnSpPr>
              <p:cNvPr id="232" name="Google Shape;232;p25"/>
              <p:cNvCxnSpPr/>
              <p:nvPr/>
            </p:nvCxnSpPr>
            <p:spPr>
              <a:xfrm flipH="1" rot="10800000">
                <a:off x="0" y="2452825"/>
                <a:ext cx="831000" cy="1560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4"/>
          <p:cNvSpPr txBox="1"/>
          <p:nvPr>
            <p:ph type="title"/>
          </p:nvPr>
        </p:nvSpPr>
        <p:spPr>
          <a:xfrm>
            <a:off x="670650" y="306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Analyzing Correlation Plots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6" name="Google Shape;31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725" y="1049150"/>
            <a:ext cx="4324100" cy="273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67925" y="2369375"/>
            <a:ext cx="4235675" cy="2675400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34"/>
          <p:cNvSpPr txBox="1"/>
          <p:nvPr/>
        </p:nvSpPr>
        <p:spPr>
          <a:xfrm>
            <a:off x="977350" y="4157350"/>
            <a:ext cx="3682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200"/>
              <a:buFont typeface="Barlow"/>
              <a:buChar char="●"/>
            </a:pPr>
            <a:r>
              <a:rPr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Gradual decay – Suggests trend in time series </a:t>
            </a:r>
            <a:endParaRPr sz="12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319" name="Google Shape;319;p34"/>
          <p:cNvSpPr txBox="1"/>
          <p:nvPr/>
        </p:nvSpPr>
        <p:spPr>
          <a:xfrm>
            <a:off x="4609975" y="1439800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200"/>
              <a:buFont typeface="Barlow"/>
              <a:buChar char="●"/>
            </a:pPr>
            <a:r>
              <a:rPr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Highest significant lag in PACF: </a:t>
            </a:r>
            <a:r>
              <a:rPr b="1"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4</a:t>
            </a:r>
            <a:endParaRPr b="1" sz="12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5"/>
          <p:cNvSpPr txBox="1"/>
          <p:nvPr>
            <p:ph type="title"/>
          </p:nvPr>
        </p:nvSpPr>
        <p:spPr>
          <a:xfrm>
            <a:off x="4732200" y="1912975"/>
            <a:ext cx="4281300" cy="90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Modelling</a:t>
            </a:r>
            <a:endParaRPr/>
          </a:p>
        </p:txBody>
      </p:sp>
      <p:cxnSp>
        <p:nvCxnSpPr>
          <p:cNvPr id="325" name="Google Shape;325;p35"/>
          <p:cNvCxnSpPr/>
          <p:nvPr/>
        </p:nvCxnSpPr>
        <p:spPr>
          <a:xfrm flipH="1" rot="10800000">
            <a:off x="4977375" y="1665675"/>
            <a:ext cx="1345200" cy="3561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326" name="Google Shape;326;p35"/>
          <p:cNvGrpSpPr/>
          <p:nvPr/>
        </p:nvGrpSpPr>
        <p:grpSpPr>
          <a:xfrm>
            <a:off x="2534175" y="3194850"/>
            <a:ext cx="2087050" cy="1824025"/>
            <a:chOff x="2534175" y="3194850"/>
            <a:chExt cx="2087050" cy="1824025"/>
          </a:xfrm>
        </p:grpSpPr>
        <p:pic>
          <p:nvPicPr>
            <p:cNvPr id="327" name="Google Shape;327;p3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2844776" y="3194850"/>
              <a:ext cx="1776449" cy="177644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28" name="Google Shape;328;p35"/>
            <p:cNvCxnSpPr/>
            <p:nvPr/>
          </p:nvCxnSpPr>
          <p:spPr>
            <a:xfrm flipH="1" rot="10800000">
              <a:off x="2534175" y="3445975"/>
              <a:ext cx="1968600" cy="1572900"/>
            </a:xfrm>
            <a:prstGeom prst="straightConnector1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29" name="Google Shape;329;p35"/>
            <p:cNvSpPr/>
            <p:nvPr/>
          </p:nvSpPr>
          <p:spPr>
            <a:xfrm>
              <a:off x="2613275" y="4150200"/>
              <a:ext cx="821100" cy="821100"/>
            </a:xfrm>
            <a:prstGeom prst="ellipse">
              <a:avLst/>
            </a:prstGeom>
            <a:solidFill>
              <a:srgbClr val="FDFEFF">
                <a:alpha val="18870"/>
              </a:srgbClr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pic>
        <p:nvPicPr>
          <p:cNvPr id="330" name="Google Shape;330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6250" y="1215875"/>
            <a:ext cx="2711750" cy="271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Baseline model</a:t>
            </a:r>
            <a:endParaRPr/>
          </a:p>
        </p:txBody>
      </p:sp>
      <p:sp>
        <p:nvSpPr>
          <p:cNvPr id="336" name="Google Shape;336;p36"/>
          <p:cNvSpPr txBox="1"/>
          <p:nvPr>
            <p:ph idx="4" type="subTitle"/>
          </p:nvPr>
        </p:nvSpPr>
        <p:spPr>
          <a:xfrm>
            <a:off x="720000" y="1060250"/>
            <a:ext cx="3298200" cy="381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7 day moving average</a:t>
            </a:r>
            <a:endParaRPr/>
          </a:p>
        </p:txBody>
      </p:sp>
      <p:pic>
        <p:nvPicPr>
          <p:cNvPr id="337" name="Google Shape;33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3350" y="1483775"/>
            <a:ext cx="6037308" cy="3184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37"/>
          <p:cNvSpPr txBox="1"/>
          <p:nvPr>
            <p:ph type="title"/>
          </p:nvPr>
        </p:nvSpPr>
        <p:spPr>
          <a:xfrm>
            <a:off x="631200" y="2081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Auto-arima model</a:t>
            </a:r>
            <a:endParaRPr/>
          </a:p>
        </p:txBody>
      </p:sp>
      <p:pic>
        <p:nvPicPr>
          <p:cNvPr id="343" name="Google Shape;34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300" y="1030175"/>
            <a:ext cx="5953650" cy="3140450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37"/>
          <p:cNvSpPr txBox="1"/>
          <p:nvPr/>
        </p:nvSpPr>
        <p:spPr>
          <a:xfrm>
            <a:off x="6446650" y="1641000"/>
            <a:ext cx="2537100" cy="19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●"/>
            </a:pPr>
            <a:r>
              <a:rPr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Parameters chosen based on Auto-ARIMA implementation</a:t>
            </a:r>
            <a:endParaRPr sz="12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048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●"/>
            </a:pPr>
            <a:r>
              <a:rPr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Seasonal influence is minimal based on Auto-ARIMA results</a:t>
            </a:r>
            <a:endParaRPr sz="12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0480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Font typeface="Barlow"/>
              <a:buChar char="●"/>
            </a:pPr>
            <a:r>
              <a:rPr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Does not capture trends or peaks</a:t>
            </a:r>
            <a:endParaRPr sz="12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38"/>
          <p:cNvSpPr txBox="1"/>
          <p:nvPr>
            <p:ph type="title"/>
          </p:nvPr>
        </p:nvSpPr>
        <p:spPr>
          <a:xfrm>
            <a:off x="542300" y="4351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Correlation matrix</a:t>
            </a:r>
            <a:endParaRPr/>
          </a:p>
        </p:txBody>
      </p:sp>
      <p:sp>
        <p:nvSpPr>
          <p:cNvPr id="350" name="Google Shape;350;p38"/>
          <p:cNvSpPr txBox="1"/>
          <p:nvPr/>
        </p:nvSpPr>
        <p:spPr>
          <a:xfrm>
            <a:off x="6950150" y="1905350"/>
            <a:ext cx="2082900" cy="162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●"/>
            </a:pPr>
            <a:r>
              <a:rPr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Month</a:t>
            </a:r>
            <a:endParaRPr sz="12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048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●"/>
            </a:pPr>
            <a:r>
              <a:rPr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Quarter</a:t>
            </a:r>
            <a:endParaRPr sz="12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048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●"/>
            </a:pPr>
            <a:r>
              <a:rPr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Day of year</a:t>
            </a:r>
            <a:endParaRPr sz="12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048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●"/>
            </a:pPr>
            <a:r>
              <a:rPr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Week of year</a:t>
            </a:r>
            <a:endParaRPr sz="12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0480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Font typeface="Barlow"/>
              <a:buChar char="●"/>
            </a:pPr>
            <a:r>
              <a:rPr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Day of Quarter</a:t>
            </a:r>
            <a:endParaRPr sz="12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351" name="Google Shape;35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300" y="1108025"/>
            <a:ext cx="6363325" cy="3215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Arima with exogenous variables</a:t>
            </a:r>
            <a:endParaRPr/>
          </a:p>
        </p:txBody>
      </p:sp>
      <p:pic>
        <p:nvPicPr>
          <p:cNvPr id="357" name="Google Shape;35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3925" y="1257562"/>
            <a:ext cx="6222775" cy="3282425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p39"/>
          <p:cNvSpPr txBox="1"/>
          <p:nvPr/>
        </p:nvSpPr>
        <p:spPr>
          <a:xfrm>
            <a:off x="6841550" y="1934325"/>
            <a:ext cx="2172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●"/>
            </a:pPr>
            <a:r>
              <a:rPr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Added Exogenous variables like ‘Day of Week’, ‘Quarter’, ‘Month’, etc.</a:t>
            </a:r>
            <a:endParaRPr sz="12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0480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Font typeface="Barlow"/>
              <a:buChar char="●"/>
            </a:pPr>
            <a:r>
              <a:rPr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Captures the general trend but does not capture the peaks and troughs</a:t>
            </a:r>
            <a:endParaRPr sz="12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40"/>
          <p:cNvSpPr txBox="1"/>
          <p:nvPr>
            <p:ph type="title"/>
          </p:nvPr>
        </p:nvSpPr>
        <p:spPr>
          <a:xfrm>
            <a:off x="720000" y="1402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Arima with exogenous &amp; lagged features</a:t>
            </a:r>
            <a:endParaRPr/>
          </a:p>
        </p:txBody>
      </p:sp>
      <p:pic>
        <p:nvPicPr>
          <p:cNvPr id="364" name="Google Shape;36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0625" y="1162350"/>
            <a:ext cx="6052451" cy="3192575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p40"/>
          <p:cNvSpPr txBox="1"/>
          <p:nvPr/>
        </p:nvSpPr>
        <p:spPr>
          <a:xfrm>
            <a:off x="6792175" y="1645850"/>
            <a:ext cx="2250900" cy="23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●"/>
            </a:pPr>
            <a:r>
              <a:rPr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Added Exogenous variables like ‘Day of Week’, ‘Quarter’, ‘Month’, and lagged features like “Receipt_Count_Lag1’, etc.</a:t>
            </a:r>
            <a:endParaRPr sz="12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0480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Font typeface="Barlow"/>
              <a:buChar char="●"/>
            </a:pPr>
            <a:r>
              <a:rPr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Captures the general trend and peaks but insignificant variables found in model summary</a:t>
            </a:r>
            <a:endParaRPr sz="12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4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Arima with lagged actuals</a:t>
            </a:r>
            <a:endParaRPr/>
          </a:p>
        </p:txBody>
      </p:sp>
      <p:pic>
        <p:nvPicPr>
          <p:cNvPr id="371" name="Google Shape;37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575" y="1253775"/>
            <a:ext cx="5806324" cy="3062750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41"/>
          <p:cNvSpPr txBox="1"/>
          <p:nvPr/>
        </p:nvSpPr>
        <p:spPr>
          <a:xfrm>
            <a:off x="6398675" y="1846000"/>
            <a:ext cx="2506200" cy="19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●"/>
            </a:pPr>
            <a:r>
              <a:rPr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Uses the best performing parameters and </a:t>
            </a:r>
            <a:r>
              <a:rPr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exogenous</a:t>
            </a:r>
            <a:r>
              <a:rPr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variables</a:t>
            </a:r>
            <a:endParaRPr sz="12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048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●"/>
            </a:pPr>
            <a:r>
              <a:rPr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Only includes “Lag_1” and “Lag_2” features</a:t>
            </a:r>
            <a:endParaRPr sz="12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0480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Font typeface="Barlow"/>
              <a:buChar char="●"/>
            </a:pPr>
            <a:r>
              <a:rPr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Captures the overall peaks and direction of the time series</a:t>
            </a:r>
            <a:endParaRPr sz="12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4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Xgboost model</a:t>
            </a:r>
            <a:endParaRPr/>
          </a:p>
        </p:txBody>
      </p:sp>
      <p:pic>
        <p:nvPicPr>
          <p:cNvPr id="378" name="Google Shape;378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325" y="1126325"/>
            <a:ext cx="6133652" cy="3158274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42"/>
          <p:cNvSpPr txBox="1"/>
          <p:nvPr/>
        </p:nvSpPr>
        <p:spPr>
          <a:xfrm>
            <a:off x="6742150" y="1717863"/>
            <a:ext cx="2310900" cy="19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●"/>
            </a:pPr>
            <a:r>
              <a:rPr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Used for its ability to handle nonlinear relationships, outliers and missing values</a:t>
            </a:r>
            <a:endParaRPr sz="12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0480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Font typeface="Barlow"/>
              <a:buChar char="●"/>
            </a:pPr>
            <a:r>
              <a:rPr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Good at capturing the general trend of the time series and has good evaluation metric performance</a:t>
            </a:r>
            <a:endParaRPr sz="12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43"/>
          <p:cNvSpPr txBox="1"/>
          <p:nvPr>
            <p:ph type="title"/>
          </p:nvPr>
        </p:nvSpPr>
        <p:spPr>
          <a:xfrm>
            <a:off x="4914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Lstm model</a:t>
            </a:r>
            <a:endParaRPr/>
          </a:p>
        </p:txBody>
      </p:sp>
      <p:pic>
        <p:nvPicPr>
          <p:cNvPr id="385" name="Google Shape;385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400" y="1145200"/>
            <a:ext cx="6373975" cy="3362151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p43"/>
          <p:cNvSpPr txBox="1"/>
          <p:nvPr/>
        </p:nvSpPr>
        <p:spPr>
          <a:xfrm>
            <a:off x="6989625" y="1708150"/>
            <a:ext cx="2053500" cy="19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●"/>
            </a:pPr>
            <a:r>
              <a:rPr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Used since it captures high-frequency data with long-term dependencies</a:t>
            </a:r>
            <a:endParaRPr sz="12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0480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Font typeface="Barlow"/>
              <a:buChar char="●"/>
            </a:pPr>
            <a:r>
              <a:rPr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Useful in capture non-linear relationships within the series</a:t>
            </a:r>
            <a:endParaRPr sz="12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238" name="Google Shape;238;p26"/>
          <p:cNvSpPr txBox="1"/>
          <p:nvPr>
            <p:ph idx="2" type="title"/>
          </p:nvPr>
        </p:nvSpPr>
        <p:spPr>
          <a:xfrm>
            <a:off x="720000" y="1571713"/>
            <a:ext cx="7347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39" name="Google Shape;239;p26"/>
          <p:cNvSpPr txBox="1"/>
          <p:nvPr>
            <p:ph idx="3" type="title"/>
          </p:nvPr>
        </p:nvSpPr>
        <p:spPr>
          <a:xfrm>
            <a:off x="720000" y="3046941"/>
            <a:ext cx="7347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240" name="Google Shape;240;p26"/>
          <p:cNvSpPr txBox="1"/>
          <p:nvPr>
            <p:ph idx="4" type="title"/>
          </p:nvPr>
        </p:nvSpPr>
        <p:spPr>
          <a:xfrm>
            <a:off x="3350163" y="1571721"/>
            <a:ext cx="7347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41" name="Google Shape;241;p26"/>
          <p:cNvSpPr txBox="1"/>
          <p:nvPr>
            <p:ph idx="5" type="title"/>
          </p:nvPr>
        </p:nvSpPr>
        <p:spPr>
          <a:xfrm>
            <a:off x="3350163" y="3046941"/>
            <a:ext cx="7347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242" name="Google Shape;242;p26"/>
          <p:cNvSpPr txBox="1"/>
          <p:nvPr>
            <p:ph idx="6" type="title"/>
          </p:nvPr>
        </p:nvSpPr>
        <p:spPr>
          <a:xfrm>
            <a:off x="5976950" y="1571721"/>
            <a:ext cx="7347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43" name="Google Shape;243;p26"/>
          <p:cNvSpPr txBox="1"/>
          <p:nvPr>
            <p:ph idx="7" type="title"/>
          </p:nvPr>
        </p:nvSpPr>
        <p:spPr>
          <a:xfrm>
            <a:off x="5976950" y="3046941"/>
            <a:ext cx="7347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244" name="Google Shape;244;p26"/>
          <p:cNvSpPr txBox="1"/>
          <p:nvPr>
            <p:ph idx="1" type="subTitle"/>
          </p:nvPr>
        </p:nvSpPr>
        <p:spPr>
          <a:xfrm>
            <a:off x="991325" y="2122825"/>
            <a:ext cx="2182500" cy="70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STATEMENT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26"/>
          <p:cNvSpPr txBox="1"/>
          <p:nvPr>
            <p:ph idx="8" type="subTitle"/>
          </p:nvPr>
        </p:nvSpPr>
        <p:spPr>
          <a:xfrm>
            <a:off x="3621500" y="2122825"/>
            <a:ext cx="2182500" cy="70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analysis</a:t>
            </a:r>
            <a:endParaRPr/>
          </a:p>
        </p:txBody>
      </p:sp>
      <p:sp>
        <p:nvSpPr>
          <p:cNvPr id="246" name="Google Shape;246;p26"/>
          <p:cNvSpPr txBox="1"/>
          <p:nvPr>
            <p:ph idx="9" type="subTitle"/>
          </p:nvPr>
        </p:nvSpPr>
        <p:spPr>
          <a:xfrm>
            <a:off x="6248275" y="2122825"/>
            <a:ext cx="2182500" cy="70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modelling</a:t>
            </a:r>
            <a:endParaRPr/>
          </a:p>
        </p:txBody>
      </p:sp>
      <p:sp>
        <p:nvSpPr>
          <p:cNvPr id="247" name="Google Shape;247;p26"/>
          <p:cNvSpPr txBox="1"/>
          <p:nvPr>
            <p:ph idx="13" type="subTitle"/>
          </p:nvPr>
        </p:nvSpPr>
        <p:spPr>
          <a:xfrm>
            <a:off x="991325" y="3598100"/>
            <a:ext cx="2182500" cy="70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evaluation</a:t>
            </a:r>
            <a:endParaRPr/>
          </a:p>
        </p:txBody>
      </p:sp>
      <p:sp>
        <p:nvSpPr>
          <p:cNvPr id="248" name="Google Shape;248;p26"/>
          <p:cNvSpPr txBox="1"/>
          <p:nvPr>
            <p:ph idx="14" type="subTitle"/>
          </p:nvPr>
        </p:nvSpPr>
        <p:spPr>
          <a:xfrm>
            <a:off x="3621500" y="3598100"/>
            <a:ext cx="2182500" cy="70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249" name="Google Shape;249;p26"/>
          <p:cNvSpPr txBox="1"/>
          <p:nvPr>
            <p:ph idx="15" type="subTitle"/>
          </p:nvPr>
        </p:nvSpPr>
        <p:spPr>
          <a:xfrm>
            <a:off x="6248275" y="3598100"/>
            <a:ext cx="2176200" cy="70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work</a:t>
            </a:r>
            <a:endParaRPr/>
          </a:p>
        </p:txBody>
      </p:sp>
      <p:cxnSp>
        <p:nvCxnSpPr>
          <p:cNvPr id="250" name="Google Shape;250;p26"/>
          <p:cNvCxnSpPr/>
          <p:nvPr/>
        </p:nvCxnSpPr>
        <p:spPr>
          <a:xfrm flipH="1" rot="10800000">
            <a:off x="720000" y="1918338"/>
            <a:ext cx="955500" cy="3240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1" name="Google Shape;251;p26"/>
          <p:cNvCxnSpPr/>
          <p:nvPr/>
        </p:nvCxnSpPr>
        <p:spPr>
          <a:xfrm flipH="1" rot="10800000">
            <a:off x="3350163" y="1918338"/>
            <a:ext cx="955500" cy="3240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2" name="Google Shape;252;p26"/>
          <p:cNvCxnSpPr/>
          <p:nvPr/>
        </p:nvCxnSpPr>
        <p:spPr>
          <a:xfrm flipH="1" rot="10800000">
            <a:off x="5976950" y="1918338"/>
            <a:ext cx="955500" cy="3240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3" name="Google Shape;253;p26"/>
          <p:cNvCxnSpPr/>
          <p:nvPr/>
        </p:nvCxnSpPr>
        <p:spPr>
          <a:xfrm flipH="1" rot="10800000">
            <a:off x="716613" y="3393563"/>
            <a:ext cx="955500" cy="3240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4" name="Google Shape;254;p26"/>
          <p:cNvCxnSpPr/>
          <p:nvPr/>
        </p:nvCxnSpPr>
        <p:spPr>
          <a:xfrm flipH="1" rot="10800000">
            <a:off x="3346775" y="3393563"/>
            <a:ext cx="955500" cy="3240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5" name="Google Shape;255;p26"/>
          <p:cNvCxnSpPr/>
          <p:nvPr/>
        </p:nvCxnSpPr>
        <p:spPr>
          <a:xfrm flipH="1" rot="10800000">
            <a:off x="5973563" y="3393563"/>
            <a:ext cx="955500" cy="3240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44"/>
          <p:cNvSpPr txBox="1"/>
          <p:nvPr>
            <p:ph type="title"/>
          </p:nvPr>
        </p:nvSpPr>
        <p:spPr>
          <a:xfrm>
            <a:off x="4732200" y="1912975"/>
            <a:ext cx="4281300" cy="90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Evaluation</a:t>
            </a:r>
            <a:endParaRPr/>
          </a:p>
        </p:txBody>
      </p:sp>
      <p:cxnSp>
        <p:nvCxnSpPr>
          <p:cNvPr id="392" name="Google Shape;392;p44"/>
          <p:cNvCxnSpPr/>
          <p:nvPr/>
        </p:nvCxnSpPr>
        <p:spPr>
          <a:xfrm flipH="1" rot="10800000">
            <a:off x="4977375" y="1665675"/>
            <a:ext cx="1345200" cy="3561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393" name="Google Shape;393;p44"/>
          <p:cNvGrpSpPr/>
          <p:nvPr/>
        </p:nvGrpSpPr>
        <p:grpSpPr>
          <a:xfrm>
            <a:off x="2534175" y="3194850"/>
            <a:ext cx="2087050" cy="1824025"/>
            <a:chOff x="2534175" y="3194850"/>
            <a:chExt cx="2087050" cy="1824025"/>
          </a:xfrm>
        </p:grpSpPr>
        <p:pic>
          <p:nvPicPr>
            <p:cNvPr id="394" name="Google Shape;394;p4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2844776" y="3194850"/>
              <a:ext cx="1776449" cy="177644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95" name="Google Shape;395;p44"/>
            <p:cNvCxnSpPr/>
            <p:nvPr/>
          </p:nvCxnSpPr>
          <p:spPr>
            <a:xfrm flipH="1" rot="10800000">
              <a:off x="2534175" y="3445975"/>
              <a:ext cx="1968600" cy="1572900"/>
            </a:xfrm>
            <a:prstGeom prst="straightConnector1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96" name="Google Shape;396;p44"/>
            <p:cNvSpPr/>
            <p:nvPr/>
          </p:nvSpPr>
          <p:spPr>
            <a:xfrm>
              <a:off x="2613275" y="4150200"/>
              <a:ext cx="821100" cy="821100"/>
            </a:xfrm>
            <a:prstGeom prst="ellipse">
              <a:avLst/>
            </a:prstGeom>
            <a:solidFill>
              <a:srgbClr val="FDFEFF">
                <a:alpha val="18870"/>
              </a:srgbClr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pic>
        <p:nvPicPr>
          <p:cNvPr id="397" name="Google Shape;397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6250" y="1215875"/>
            <a:ext cx="2711750" cy="271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4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comparison</a:t>
            </a:r>
            <a:endParaRPr/>
          </a:p>
        </p:txBody>
      </p:sp>
      <p:pic>
        <p:nvPicPr>
          <p:cNvPr id="403" name="Google Shape;403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9250" y="1156625"/>
            <a:ext cx="6605501" cy="348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46"/>
          <p:cNvSpPr txBox="1"/>
          <p:nvPr>
            <p:ph type="title"/>
          </p:nvPr>
        </p:nvSpPr>
        <p:spPr>
          <a:xfrm>
            <a:off x="680500" y="1587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Evaluation metrics</a:t>
            </a:r>
            <a:endParaRPr/>
          </a:p>
        </p:txBody>
      </p:sp>
      <p:graphicFrame>
        <p:nvGraphicFramePr>
          <p:cNvPr id="409" name="Google Shape;409;p46"/>
          <p:cNvGraphicFramePr/>
          <p:nvPr/>
        </p:nvGraphicFramePr>
        <p:xfrm>
          <a:off x="748700" y="9385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{2FA154F0-8334-4151-99DC-B2BB026C810A}</a:tableStyleId>
              </a:tblPr>
              <a:tblGrid>
                <a:gridCol w="1638075"/>
                <a:gridCol w="1329975"/>
                <a:gridCol w="1348200"/>
                <a:gridCol w="1426375"/>
                <a:gridCol w="1893175"/>
              </a:tblGrid>
              <a:tr h="388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900">
                        <a:solidFill>
                          <a:schemeClr val="dk1"/>
                        </a:solidFill>
                        <a:latin typeface="Aboreto"/>
                        <a:ea typeface="Aboreto"/>
                        <a:cs typeface="Aboreto"/>
                        <a:sym typeface="Aboreto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chemeClr val="dk1"/>
                          </a:solidFill>
                          <a:latin typeface="Aboreto"/>
                          <a:ea typeface="Aboreto"/>
                          <a:cs typeface="Aboreto"/>
                          <a:sym typeface="Aboreto"/>
                        </a:rPr>
                        <a:t>MAPE</a:t>
                      </a:r>
                      <a:endParaRPr b="1" sz="1100">
                        <a:solidFill>
                          <a:schemeClr val="dk1"/>
                        </a:solidFill>
                        <a:latin typeface="Aboreto"/>
                        <a:ea typeface="Aboreto"/>
                        <a:cs typeface="Aboreto"/>
                        <a:sym typeface="Aboreto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DFEFF">
                        <a:alpha val="188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chemeClr val="dk1"/>
                          </a:solidFill>
                          <a:latin typeface="Aboreto"/>
                          <a:ea typeface="Aboreto"/>
                          <a:cs typeface="Aboreto"/>
                          <a:sym typeface="Aboreto"/>
                        </a:rPr>
                        <a:t>RMSE</a:t>
                      </a:r>
                      <a:endParaRPr b="1" sz="1100">
                        <a:solidFill>
                          <a:schemeClr val="dk1"/>
                        </a:solidFill>
                        <a:latin typeface="Aboreto"/>
                        <a:ea typeface="Aboreto"/>
                        <a:cs typeface="Aboreto"/>
                        <a:sym typeface="Aboreto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DFEFF">
                        <a:alpha val="188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chemeClr val="dk1"/>
                          </a:solidFill>
                          <a:latin typeface="Aboreto"/>
                          <a:ea typeface="Aboreto"/>
                          <a:cs typeface="Aboreto"/>
                          <a:sym typeface="Aboreto"/>
                        </a:rPr>
                        <a:t>MAE</a:t>
                      </a:r>
                      <a:endParaRPr b="1" sz="1100">
                        <a:solidFill>
                          <a:schemeClr val="dk1"/>
                        </a:solidFill>
                        <a:latin typeface="Aboreto"/>
                        <a:ea typeface="Aboreto"/>
                        <a:cs typeface="Aboreto"/>
                        <a:sym typeface="Aboreto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DFEFF">
                        <a:alpha val="188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chemeClr val="dk1"/>
                          </a:solidFill>
                          <a:latin typeface="Aboreto"/>
                          <a:ea typeface="Aboreto"/>
                          <a:cs typeface="Aboreto"/>
                          <a:sym typeface="Aboreto"/>
                        </a:rPr>
                        <a:t>Directional Accuracy</a:t>
                      </a:r>
                      <a:endParaRPr b="1" sz="1100">
                        <a:solidFill>
                          <a:schemeClr val="dk1"/>
                        </a:solidFill>
                        <a:latin typeface="Aboreto"/>
                        <a:ea typeface="Aboreto"/>
                        <a:cs typeface="Aboreto"/>
                        <a:sym typeface="Aboreto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DFEFF">
                        <a:alpha val="18870"/>
                      </a:srgbClr>
                    </a:solidFill>
                  </a:tcPr>
                </a:tc>
              </a:tr>
              <a:tr h="388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chemeClr val="dk1"/>
                          </a:solidFill>
                          <a:latin typeface="Aboreto"/>
                          <a:ea typeface="Aboreto"/>
                          <a:cs typeface="Aboreto"/>
                          <a:sym typeface="Aboreto"/>
                        </a:rPr>
                        <a:t>7-day rolling average</a:t>
                      </a:r>
                      <a:endParaRPr b="1" sz="900">
                        <a:solidFill>
                          <a:schemeClr val="dk1"/>
                        </a:solidFill>
                        <a:latin typeface="Aboreto"/>
                        <a:ea typeface="Aboreto"/>
                        <a:cs typeface="Aboreto"/>
                        <a:sym typeface="Aboreto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chemeClr val="dk1"/>
                          </a:solidFill>
                          <a:latin typeface="Aboreto"/>
                          <a:ea typeface="Aboreto"/>
                          <a:cs typeface="Aboreto"/>
                          <a:sym typeface="Aboreto"/>
                        </a:rPr>
                        <a:t>2.03%</a:t>
                      </a:r>
                      <a:endParaRPr b="1" sz="900">
                        <a:solidFill>
                          <a:schemeClr val="dk1"/>
                        </a:solidFill>
                        <a:latin typeface="Aboreto"/>
                        <a:ea typeface="Aboreto"/>
                        <a:cs typeface="Aboreto"/>
                        <a:sym typeface="Aboreto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DFEFF">
                        <a:alpha val="188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chemeClr val="dk1"/>
                          </a:solidFill>
                          <a:latin typeface="Aboreto"/>
                          <a:ea typeface="Aboreto"/>
                          <a:cs typeface="Aboreto"/>
                          <a:sym typeface="Aboreto"/>
                        </a:rPr>
                        <a:t>247928.82</a:t>
                      </a:r>
                      <a:endParaRPr b="1" sz="900">
                        <a:solidFill>
                          <a:schemeClr val="dk1"/>
                        </a:solidFill>
                        <a:latin typeface="Aboreto"/>
                        <a:ea typeface="Aboreto"/>
                        <a:cs typeface="Aboreto"/>
                        <a:sym typeface="Aboreto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DFEFF">
                        <a:alpha val="188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chemeClr val="dk1"/>
                          </a:solidFill>
                          <a:latin typeface="Aboreto"/>
                          <a:ea typeface="Aboreto"/>
                          <a:cs typeface="Aboreto"/>
                          <a:sym typeface="Aboreto"/>
                        </a:rPr>
                        <a:t>202851.47</a:t>
                      </a:r>
                      <a:endParaRPr b="1" sz="900">
                        <a:solidFill>
                          <a:schemeClr val="dk1"/>
                        </a:solidFill>
                        <a:latin typeface="Aboreto"/>
                        <a:ea typeface="Aboreto"/>
                        <a:cs typeface="Aboreto"/>
                        <a:sym typeface="Aboreto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DFEFF">
                        <a:alpha val="188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chemeClr val="dk1"/>
                          </a:solidFill>
                          <a:latin typeface="Aboreto"/>
                          <a:ea typeface="Aboreto"/>
                          <a:cs typeface="Aboreto"/>
                          <a:sym typeface="Aboreto"/>
                        </a:rPr>
                        <a:t>62%</a:t>
                      </a:r>
                      <a:endParaRPr b="1" sz="900">
                        <a:solidFill>
                          <a:schemeClr val="dk1"/>
                        </a:solidFill>
                        <a:latin typeface="Aboreto"/>
                        <a:ea typeface="Aboreto"/>
                        <a:cs typeface="Aboreto"/>
                        <a:sym typeface="Aboreto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DFEFF">
                        <a:alpha val="18870"/>
                      </a:srgbClr>
                    </a:solidFill>
                  </a:tcPr>
                </a:tc>
              </a:tr>
              <a:tr h="388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chemeClr val="dk1"/>
                          </a:solidFill>
                          <a:latin typeface="Aboreto"/>
                          <a:ea typeface="Aboreto"/>
                          <a:cs typeface="Aboreto"/>
                          <a:sym typeface="Aboreto"/>
                        </a:rPr>
                        <a:t>ARIMa</a:t>
                      </a:r>
                      <a:endParaRPr b="1" sz="900">
                        <a:solidFill>
                          <a:schemeClr val="dk1"/>
                        </a:solidFill>
                        <a:latin typeface="Aboreto"/>
                        <a:ea typeface="Aboreto"/>
                        <a:cs typeface="Aboreto"/>
                        <a:sym typeface="Aboreto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chemeClr val="dk1"/>
                          </a:solidFill>
                          <a:latin typeface="Aboreto"/>
                          <a:ea typeface="Aboreto"/>
                          <a:cs typeface="Aboreto"/>
                          <a:sym typeface="Aboreto"/>
                        </a:rPr>
                        <a:t>2.61%</a:t>
                      </a:r>
                      <a:endParaRPr b="1" sz="900">
                        <a:solidFill>
                          <a:schemeClr val="dk1"/>
                        </a:solidFill>
                        <a:latin typeface="Aboreto"/>
                        <a:ea typeface="Aboreto"/>
                        <a:cs typeface="Aboreto"/>
                        <a:sym typeface="Aboreto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DFEFF">
                        <a:alpha val="188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chemeClr val="dk1"/>
                          </a:solidFill>
                          <a:latin typeface="Aboreto"/>
                          <a:ea typeface="Aboreto"/>
                          <a:cs typeface="Aboreto"/>
                          <a:sym typeface="Aboreto"/>
                        </a:rPr>
                        <a:t>322278.23</a:t>
                      </a:r>
                      <a:endParaRPr b="1" sz="900">
                        <a:solidFill>
                          <a:schemeClr val="dk1"/>
                        </a:solidFill>
                        <a:latin typeface="Aboreto"/>
                        <a:ea typeface="Aboreto"/>
                        <a:cs typeface="Aboreto"/>
                        <a:sym typeface="Aboreto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DFEFF">
                        <a:alpha val="188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chemeClr val="dk1"/>
                          </a:solidFill>
                          <a:latin typeface="Aboreto"/>
                          <a:ea typeface="Aboreto"/>
                          <a:cs typeface="Aboreto"/>
                          <a:sym typeface="Aboreto"/>
                        </a:rPr>
                        <a:t>261495.25</a:t>
                      </a:r>
                      <a:endParaRPr b="1" sz="900">
                        <a:solidFill>
                          <a:schemeClr val="dk1"/>
                        </a:solidFill>
                        <a:latin typeface="Aboreto"/>
                        <a:ea typeface="Aboreto"/>
                        <a:cs typeface="Aboreto"/>
                        <a:sym typeface="Aboreto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DFEFF">
                        <a:alpha val="188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chemeClr val="dk1"/>
                          </a:solidFill>
                          <a:latin typeface="Aboreto"/>
                          <a:ea typeface="Aboreto"/>
                          <a:cs typeface="Aboreto"/>
                          <a:sym typeface="Aboreto"/>
                        </a:rPr>
                        <a:t>34%</a:t>
                      </a:r>
                      <a:endParaRPr b="1" sz="900">
                        <a:solidFill>
                          <a:schemeClr val="dk1"/>
                        </a:solidFill>
                        <a:latin typeface="Aboreto"/>
                        <a:ea typeface="Aboreto"/>
                        <a:cs typeface="Aboreto"/>
                        <a:sym typeface="Aboreto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DFEFF">
                        <a:alpha val="18870"/>
                      </a:srgbClr>
                    </a:solidFill>
                  </a:tcPr>
                </a:tc>
              </a:tr>
              <a:tr h="388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chemeClr val="dk1"/>
                          </a:solidFill>
                          <a:latin typeface="Aboreto"/>
                          <a:ea typeface="Aboreto"/>
                          <a:cs typeface="Aboreto"/>
                          <a:sym typeface="Aboreto"/>
                        </a:rPr>
                        <a:t>Arima with exogenous variables</a:t>
                      </a:r>
                      <a:endParaRPr b="1" sz="900">
                        <a:solidFill>
                          <a:schemeClr val="dk1"/>
                        </a:solidFill>
                        <a:latin typeface="Aboreto"/>
                        <a:ea typeface="Aboreto"/>
                        <a:cs typeface="Aboreto"/>
                        <a:sym typeface="Aboreto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chemeClr val="dk1"/>
                          </a:solidFill>
                          <a:latin typeface="Aboreto"/>
                          <a:ea typeface="Aboreto"/>
                          <a:cs typeface="Aboreto"/>
                          <a:sym typeface="Aboreto"/>
                        </a:rPr>
                        <a:t>2.32%</a:t>
                      </a:r>
                      <a:endParaRPr b="1" sz="900">
                        <a:solidFill>
                          <a:schemeClr val="dk1"/>
                        </a:solidFill>
                        <a:latin typeface="Aboreto"/>
                        <a:ea typeface="Aboreto"/>
                        <a:cs typeface="Aboreto"/>
                        <a:sym typeface="Aboreto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DFEFF">
                        <a:alpha val="188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chemeClr val="dk1"/>
                          </a:solidFill>
                          <a:latin typeface="Aboreto"/>
                          <a:ea typeface="Aboreto"/>
                          <a:cs typeface="Aboreto"/>
                          <a:sym typeface="Aboreto"/>
                        </a:rPr>
                        <a:t>279181.23</a:t>
                      </a:r>
                      <a:endParaRPr b="1" sz="900">
                        <a:solidFill>
                          <a:schemeClr val="dk1"/>
                        </a:solidFill>
                        <a:latin typeface="Aboreto"/>
                        <a:ea typeface="Aboreto"/>
                        <a:cs typeface="Aboreto"/>
                        <a:sym typeface="Aboreto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DFEFF">
                        <a:alpha val="188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chemeClr val="dk1"/>
                          </a:solidFill>
                          <a:latin typeface="Aboreto"/>
                          <a:ea typeface="Aboreto"/>
                          <a:cs typeface="Aboreto"/>
                          <a:sym typeface="Aboreto"/>
                        </a:rPr>
                        <a:t>232391.52</a:t>
                      </a:r>
                      <a:endParaRPr b="1" sz="900">
                        <a:solidFill>
                          <a:schemeClr val="dk1"/>
                        </a:solidFill>
                        <a:latin typeface="Aboreto"/>
                        <a:ea typeface="Aboreto"/>
                        <a:cs typeface="Aboreto"/>
                        <a:sym typeface="Aboreto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DFEFF">
                        <a:alpha val="188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chemeClr val="dk1"/>
                          </a:solidFill>
                          <a:latin typeface="Aboreto"/>
                          <a:ea typeface="Aboreto"/>
                          <a:cs typeface="Aboreto"/>
                          <a:sym typeface="Aboreto"/>
                        </a:rPr>
                        <a:t>52%</a:t>
                      </a:r>
                      <a:endParaRPr b="1" sz="900">
                        <a:solidFill>
                          <a:schemeClr val="dk1"/>
                        </a:solidFill>
                        <a:latin typeface="Aboreto"/>
                        <a:ea typeface="Aboreto"/>
                        <a:cs typeface="Aboreto"/>
                        <a:sym typeface="Aboreto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DFEFF">
                        <a:alpha val="18870"/>
                      </a:srgbClr>
                    </a:solidFill>
                  </a:tcPr>
                </a:tc>
              </a:tr>
              <a:tr h="546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chemeClr val="dk1"/>
                          </a:solidFill>
                          <a:latin typeface="Aboreto"/>
                          <a:ea typeface="Aboreto"/>
                          <a:cs typeface="Aboreto"/>
                          <a:sym typeface="Aboreto"/>
                        </a:rPr>
                        <a:t>ARIMA with exogenous &amp; lagged features</a:t>
                      </a:r>
                      <a:endParaRPr b="1" sz="900">
                        <a:solidFill>
                          <a:schemeClr val="dk1"/>
                        </a:solidFill>
                        <a:latin typeface="Aboreto"/>
                        <a:ea typeface="Aboreto"/>
                        <a:cs typeface="Aboreto"/>
                        <a:sym typeface="Aboreto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chemeClr val="dk1"/>
                          </a:solidFill>
                          <a:latin typeface="Aboreto"/>
                          <a:ea typeface="Aboreto"/>
                          <a:cs typeface="Aboreto"/>
                          <a:sym typeface="Aboreto"/>
                        </a:rPr>
                        <a:t>3.00%</a:t>
                      </a:r>
                      <a:endParaRPr b="1" sz="900">
                        <a:solidFill>
                          <a:schemeClr val="dk1"/>
                        </a:solidFill>
                        <a:latin typeface="Aboreto"/>
                        <a:ea typeface="Aboreto"/>
                        <a:cs typeface="Aboreto"/>
                        <a:sym typeface="Aboreto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DFEFF">
                        <a:alpha val="188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chemeClr val="dk1"/>
                          </a:solidFill>
                          <a:latin typeface="Aboreto"/>
                          <a:ea typeface="Aboreto"/>
                          <a:cs typeface="Aboreto"/>
                          <a:sym typeface="Aboreto"/>
                        </a:rPr>
                        <a:t>372889.70</a:t>
                      </a:r>
                      <a:endParaRPr b="1" sz="900">
                        <a:solidFill>
                          <a:schemeClr val="dk1"/>
                        </a:solidFill>
                        <a:latin typeface="Aboreto"/>
                        <a:ea typeface="Aboreto"/>
                        <a:cs typeface="Aboreto"/>
                        <a:sym typeface="Aboreto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DFEFF">
                        <a:alpha val="188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chemeClr val="dk1"/>
                          </a:solidFill>
                          <a:latin typeface="Aboreto"/>
                          <a:ea typeface="Aboreto"/>
                          <a:cs typeface="Aboreto"/>
                          <a:sym typeface="Aboreto"/>
                        </a:rPr>
                        <a:t>299765.87</a:t>
                      </a:r>
                      <a:endParaRPr b="1" sz="900">
                        <a:solidFill>
                          <a:schemeClr val="dk1"/>
                        </a:solidFill>
                        <a:latin typeface="Aboreto"/>
                        <a:ea typeface="Aboreto"/>
                        <a:cs typeface="Aboreto"/>
                        <a:sym typeface="Aboreto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DFEFF">
                        <a:alpha val="188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chemeClr val="dk1"/>
                          </a:solidFill>
                          <a:latin typeface="Aboreto"/>
                          <a:ea typeface="Aboreto"/>
                          <a:cs typeface="Aboreto"/>
                          <a:sym typeface="Aboreto"/>
                        </a:rPr>
                        <a:t>69%</a:t>
                      </a:r>
                      <a:endParaRPr b="1" sz="900">
                        <a:solidFill>
                          <a:schemeClr val="dk1"/>
                        </a:solidFill>
                        <a:latin typeface="Aboreto"/>
                        <a:ea typeface="Aboreto"/>
                        <a:cs typeface="Aboreto"/>
                        <a:sym typeface="Aboreto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DFEFF">
                        <a:alpha val="18870"/>
                      </a:srgbClr>
                    </a:solidFill>
                  </a:tcPr>
                </a:tc>
              </a:tr>
              <a:tr h="388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chemeClr val="dk1"/>
                          </a:solidFill>
                          <a:latin typeface="Aboreto"/>
                          <a:ea typeface="Aboreto"/>
                          <a:cs typeface="Aboreto"/>
                          <a:sym typeface="Aboreto"/>
                        </a:rPr>
                        <a:t>Arima with lagged actuals</a:t>
                      </a:r>
                      <a:endParaRPr b="1" sz="900">
                        <a:solidFill>
                          <a:schemeClr val="dk1"/>
                        </a:solidFill>
                        <a:latin typeface="Aboreto"/>
                        <a:ea typeface="Aboreto"/>
                        <a:cs typeface="Aboreto"/>
                        <a:sym typeface="Aboreto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chemeClr val="dk1"/>
                          </a:solidFill>
                          <a:latin typeface="Aboreto"/>
                          <a:ea typeface="Aboreto"/>
                          <a:cs typeface="Aboreto"/>
                          <a:sym typeface="Aboreto"/>
                        </a:rPr>
                        <a:t>2.90%</a:t>
                      </a:r>
                      <a:endParaRPr b="1" sz="900">
                        <a:solidFill>
                          <a:schemeClr val="dk1"/>
                        </a:solidFill>
                        <a:latin typeface="Aboreto"/>
                        <a:ea typeface="Aboreto"/>
                        <a:cs typeface="Aboreto"/>
                        <a:sym typeface="Aboreto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DFEFF">
                        <a:alpha val="188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chemeClr val="dk1"/>
                          </a:solidFill>
                          <a:latin typeface="Aboreto"/>
                          <a:ea typeface="Aboreto"/>
                          <a:cs typeface="Aboreto"/>
                          <a:sym typeface="Aboreto"/>
                        </a:rPr>
                        <a:t>374875.67</a:t>
                      </a:r>
                      <a:endParaRPr b="1" sz="900">
                        <a:solidFill>
                          <a:schemeClr val="dk1"/>
                        </a:solidFill>
                        <a:latin typeface="Aboreto"/>
                        <a:ea typeface="Aboreto"/>
                        <a:cs typeface="Aboreto"/>
                        <a:sym typeface="Aboreto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DFEFF">
                        <a:alpha val="188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chemeClr val="dk1"/>
                          </a:solidFill>
                          <a:latin typeface="Aboreto"/>
                          <a:ea typeface="Aboreto"/>
                          <a:cs typeface="Aboreto"/>
                          <a:sym typeface="Aboreto"/>
                        </a:rPr>
                        <a:t>290326.97</a:t>
                      </a:r>
                      <a:endParaRPr b="1" sz="900">
                        <a:solidFill>
                          <a:schemeClr val="dk1"/>
                        </a:solidFill>
                        <a:latin typeface="Aboreto"/>
                        <a:ea typeface="Aboreto"/>
                        <a:cs typeface="Aboreto"/>
                        <a:sym typeface="Aboreto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DFEFF">
                        <a:alpha val="188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chemeClr val="dk1"/>
                          </a:solidFill>
                          <a:latin typeface="Aboreto"/>
                          <a:ea typeface="Aboreto"/>
                          <a:cs typeface="Aboreto"/>
                          <a:sym typeface="Aboreto"/>
                        </a:rPr>
                        <a:t>72%</a:t>
                      </a:r>
                      <a:endParaRPr b="1" sz="900">
                        <a:solidFill>
                          <a:schemeClr val="dk1"/>
                        </a:solidFill>
                        <a:latin typeface="Aboreto"/>
                        <a:ea typeface="Aboreto"/>
                        <a:cs typeface="Aboreto"/>
                        <a:sym typeface="Aboreto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DFEFF">
                        <a:alpha val="18870"/>
                      </a:srgbClr>
                    </a:solidFill>
                  </a:tcPr>
                </a:tc>
              </a:tr>
              <a:tr h="388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chemeClr val="dk1"/>
                          </a:solidFill>
                          <a:latin typeface="Aboreto"/>
                          <a:ea typeface="Aboreto"/>
                          <a:cs typeface="Aboreto"/>
                          <a:sym typeface="Aboreto"/>
                        </a:rPr>
                        <a:t>XGBoost</a:t>
                      </a:r>
                      <a:endParaRPr b="1" sz="900">
                        <a:solidFill>
                          <a:schemeClr val="dk1"/>
                        </a:solidFill>
                        <a:latin typeface="Aboreto"/>
                        <a:ea typeface="Aboreto"/>
                        <a:cs typeface="Aboreto"/>
                        <a:sym typeface="Aboreto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b="1" lang="en" sz="900">
                          <a:solidFill>
                            <a:schemeClr val="dk1"/>
                          </a:solidFill>
                          <a:latin typeface="Aboreto"/>
                          <a:ea typeface="Aboreto"/>
                          <a:cs typeface="Aboreto"/>
                          <a:sym typeface="Aboreto"/>
                        </a:rPr>
                        <a:t>2.25%</a:t>
                      </a:r>
                      <a:endParaRPr b="1" sz="900">
                        <a:solidFill>
                          <a:schemeClr val="dk1"/>
                        </a:solidFill>
                        <a:latin typeface="Aboreto"/>
                        <a:ea typeface="Aboreto"/>
                        <a:cs typeface="Aboreto"/>
                        <a:sym typeface="Aboreto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DFEFF">
                        <a:alpha val="188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b="1" lang="en" sz="900">
                          <a:solidFill>
                            <a:schemeClr val="dk1"/>
                          </a:solidFill>
                          <a:latin typeface="Aboreto"/>
                          <a:ea typeface="Aboreto"/>
                          <a:cs typeface="Aboreto"/>
                          <a:sym typeface="Aboreto"/>
                        </a:rPr>
                        <a:t>289092.56</a:t>
                      </a:r>
                      <a:endParaRPr b="1" sz="900">
                        <a:solidFill>
                          <a:schemeClr val="dk1"/>
                        </a:solidFill>
                        <a:latin typeface="Aboreto"/>
                        <a:ea typeface="Aboreto"/>
                        <a:cs typeface="Aboreto"/>
                        <a:sym typeface="Aboreto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DFEFF">
                        <a:alpha val="188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b="1" lang="en" sz="900">
                          <a:solidFill>
                            <a:schemeClr val="dk1"/>
                          </a:solidFill>
                          <a:latin typeface="Aboreto"/>
                          <a:ea typeface="Aboreto"/>
                          <a:cs typeface="Aboreto"/>
                          <a:sym typeface="Aboreto"/>
                        </a:rPr>
                        <a:t>224897.64</a:t>
                      </a:r>
                      <a:endParaRPr b="1" sz="900">
                        <a:solidFill>
                          <a:schemeClr val="dk1"/>
                        </a:solidFill>
                        <a:latin typeface="Aboreto"/>
                        <a:ea typeface="Aboreto"/>
                        <a:cs typeface="Aboreto"/>
                        <a:sym typeface="Aboreto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DFEFF">
                        <a:alpha val="188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b="1" lang="en" sz="900">
                          <a:solidFill>
                            <a:schemeClr val="dk1"/>
                          </a:solidFill>
                          <a:latin typeface="Aboreto"/>
                          <a:ea typeface="Aboreto"/>
                          <a:cs typeface="Aboreto"/>
                          <a:sym typeface="Aboreto"/>
                        </a:rPr>
                        <a:t>55%</a:t>
                      </a:r>
                      <a:endParaRPr b="1" sz="900">
                        <a:solidFill>
                          <a:schemeClr val="dk1"/>
                        </a:solidFill>
                        <a:latin typeface="Aboreto"/>
                        <a:ea typeface="Aboreto"/>
                        <a:cs typeface="Aboreto"/>
                        <a:sym typeface="Aboreto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DFEFF">
                        <a:alpha val="18870"/>
                      </a:srgbClr>
                    </a:solidFill>
                  </a:tcPr>
                </a:tc>
              </a:tr>
              <a:tr h="388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chemeClr val="dk1"/>
                          </a:solidFill>
                          <a:latin typeface="Aboreto"/>
                          <a:ea typeface="Aboreto"/>
                          <a:cs typeface="Aboreto"/>
                          <a:sym typeface="Aboreto"/>
                        </a:rPr>
                        <a:t>LSTM</a:t>
                      </a:r>
                      <a:endParaRPr b="1" sz="900">
                        <a:solidFill>
                          <a:schemeClr val="dk1"/>
                        </a:solidFill>
                        <a:latin typeface="Aboreto"/>
                        <a:ea typeface="Aboreto"/>
                        <a:cs typeface="Aboreto"/>
                        <a:sym typeface="Aboreto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b="1" lang="en" sz="900">
                          <a:solidFill>
                            <a:schemeClr val="dk1"/>
                          </a:solidFill>
                          <a:latin typeface="Aboreto"/>
                          <a:ea typeface="Aboreto"/>
                          <a:cs typeface="Aboreto"/>
                          <a:sym typeface="Aboreto"/>
                        </a:rPr>
                        <a:t>2.31%</a:t>
                      </a:r>
                      <a:endParaRPr b="1" sz="900">
                        <a:solidFill>
                          <a:schemeClr val="dk1"/>
                        </a:solidFill>
                        <a:latin typeface="Aboreto"/>
                        <a:ea typeface="Aboreto"/>
                        <a:cs typeface="Aboreto"/>
                        <a:sym typeface="Aboreto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DFEFF">
                        <a:alpha val="188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b="1" lang="en" sz="900">
                          <a:solidFill>
                            <a:schemeClr val="dk1"/>
                          </a:solidFill>
                          <a:latin typeface="Aboreto"/>
                          <a:ea typeface="Aboreto"/>
                          <a:cs typeface="Aboreto"/>
                          <a:sym typeface="Aboreto"/>
                        </a:rPr>
                        <a:t>279038.17</a:t>
                      </a:r>
                      <a:endParaRPr b="1" sz="900">
                        <a:solidFill>
                          <a:schemeClr val="dk1"/>
                        </a:solidFill>
                        <a:latin typeface="Aboreto"/>
                        <a:ea typeface="Aboreto"/>
                        <a:cs typeface="Aboreto"/>
                        <a:sym typeface="Aboreto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DFEFF">
                        <a:alpha val="188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b="1" lang="en" sz="900">
                          <a:solidFill>
                            <a:schemeClr val="dk1"/>
                          </a:solidFill>
                          <a:latin typeface="Aboreto"/>
                          <a:ea typeface="Aboreto"/>
                          <a:cs typeface="Aboreto"/>
                          <a:sym typeface="Aboreto"/>
                        </a:rPr>
                        <a:t>231533.97</a:t>
                      </a:r>
                      <a:endParaRPr b="1" sz="900">
                        <a:solidFill>
                          <a:schemeClr val="dk1"/>
                        </a:solidFill>
                        <a:latin typeface="Aboreto"/>
                        <a:ea typeface="Aboreto"/>
                        <a:cs typeface="Aboreto"/>
                        <a:sym typeface="Aboreto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DFEFF">
                        <a:alpha val="188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b="1" lang="en" sz="900">
                          <a:solidFill>
                            <a:schemeClr val="dk1"/>
                          </a:solidFill>
                          <a:latin typeface="Aboreto"/>
                          <a:ea typeface="Aboreto"/>
                          <a:cs typeface="Aboreto"/>
                          <a:sym typeface="Aboreto"/>
                        </a:rPr>
                        <a:t>52%</a:t>
                      </a:r>
                      <a:endParaRPr b="1" sz="900">
                        <a:solidFill>
                          <a:schemeClr val="dk1"/>
                        </a:solidFill>
                        <a:latin typeface="Aboreto"/>
                        <a:ea typeface="Aboreto"/>
                        <a:cs typeface="Aboreto"/>
                        <a:sym typeface="Aboreto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DFEFF">
                        <a:alpha val="1887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410" name="Google Shape;410;p46"/>
          <p:cNvSpPr/>
          <p:nvPr/>
        </p:nvSpPr>
        <p:spPr>
          <a:xfrm>
            <a:off x="654350" y="3396100"/>
            <a:ext cx="7806300" cy="4542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47"/>
          <p:cNvSpPr txBox="1"/>
          <p:nvPr>
            <p:ph type="title"/>
          </p:nvPr>
        </p:nvSpPr>
        <p:spPr>
          <a:xfrm>
            <a:off x="720000" y="28707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416" name="Google Shape;416;p47"/>
          <p:cNvSpPr txBox="1"/>
          <p:nvPr>
            <p:ph idx="4" type="subTitle"/>
          </p:nvPr>
        </p:nvSpPr>
        <p:spPr>
          <a:xfrm>
            <a:off x="742600" y="777850"/>
            <a:ext cx="39003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Xgboost is the best model</a:t>
            </a:r>
            <a:endParaRPr/>
          </a:p>
        </p:txBody>
      </p:sp>
      <p:sp>
        <p:nvSpPr>
          <p:cNvPr id="417" name="Google Shape;417;p47"/>
          <p:cNvSpPr txBox="1"/>
          <p:nvPr/>
        </p:nvSpPr>
        <p:spPr>
          <a:xfrm>
            <a:off x="873050" y="3974500"/>
            <a:ext cx="4310700" cy="9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●"/>
            </a:pPr>
            <a:r>
              <a:rPr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Best MAPE (2.25%) and MAE</a:t>
            </a:r>
            <a:endParaRPr sz="12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048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●"/>
            </a:pPr>
            <a:r>
              <a:rPr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High explainability due to feature importance graph</a:t>
            </a:r>
            <a:endParaRPr sz="12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0480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Font typeface="Barlow"/>
              <a:buChar char="●"/>
            </a:pPr>
            <a:r>
              <a:rPr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Computational efficiency; more scalable and efficient</a:t>
            </a:r>
            <a:endParaRPr sz="12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418" name="Google Shape;418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34125" y="1478850"/>
            <a:ext cx="3401650" cy="304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0650" y="1478850"/>
            <a:ext cx="4310646" cy="2324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4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scope</a:t>
            </a:r>
            <a:endParaRPr/>
          </a:p>
        </p:txBody>
      </p:sp>
      <p:sp>
        <p:nvSpPr>
          <p:cNvPr id="425" name="Google Shape;425;p48"/>
          <p:cNvSpPr txBox="1"/>
          <p:nvPr>
            <p:ph idx="1" type="subTitle"/>
          </p:nvPr>
        </p:nvSpPr>
        <p:spPr>
          <a:xfrm>
            <a:off x="1075650" y="2532425"/>
            <a:ext cx="1913700" cy="141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 more historical data to accurately capture annual trends and seasonality</a:t>
            </a:r>
            <a:endParaRPr/>
          </a:p>
        </p:txBody>
      </p:sp>
      <p:sp>
        <p:nvSpPr>
          <p:cNvPr id="426" name="Google Shape;426;p48"/>
          <p:cNvSpPr txBox="1"/>
          <p:nvPr>
            <p:ph idx="2" type="subTitle"/>
          </p:nvPr>
        </p:nvSpPr>
        <p:spPr>
          <a:xfrm>
            <a:off x="3649350" y="2532425"/>
            <a:ext cx="1845300" cy="141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 more specific features like location of the receipts, transaction type, etc. to get drilled-down forecasts</a:t>
            </a:r>
            <a:endParaRPr/>
          </a:p>
        </p:txBody>
      </p:sp>
      <p:sp>
        <p:nvSpPr>
          <p:cNvPr id="427" name="Google Shape;427;p48"/>
          <p:cNvSpPr txBox="1"/>
          <p:nvPr>
            <p:ph idx="4" type="subTitle"/>
          </p:nvPr>
        </p:nvSpPr>
        <p:spPr>
          <a:xfrm>
            <a:off x="1058450" y="1682225"/>
            <a:ext cx="1930800" cy="774000"/>
          </a:xfrm>
          <a:prstGeom prst="rect">
            <a:avLst/>
          </a:prstGeom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 more data</a:t>
            </a:r>
            <a:endParaRPr/>
          </a:p>
        </p:txBody>
      </p:sp>
      <p:sp>
        <p:nvSpPr>
          <p:cNvPr id="428" name="Google Shape;428;p48"/>
          <p:cNvSpPr txBox="1"/>
          <p:nvPr>
            <p:ph idx="5" type="subTitle"/>
          </p:nvPr>
        </p:nvSpPr>
        <p:spPr>
          <a:xfrm>
            <a:off x="3606600" y="1682225"/>
            <a:ext cx="1930800" cy="774000"/>
          </a:xfrm>
          <a:prstGeom prst="rect">
            <a:avLst/>
          </a:prstGeom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 more features</a:t>
            </a:r>
            <a:endParaRPr/>
          </a:p>
        </p:txBody>
      </p:sp>
      <p:sp>
        <p:nvSpPr>
          <p:cNvPr id="429" name="Google Shape;429;p48"/>
          <p:cNvSpPr txBox="1"/>
          <p:nvPr>
            <p:ph idx="5" type="subTitle"/>
          </p:nvPr>
        </p:nvSpPr>
        <p:spPr>
          <a:xfrm>
            <a:off x="6161125" y="1682225"/>
            <a:ext cx="1930800" cy="774000"/>
          </a:xfrm>
          <a:prstGeom prst="rect">
            <a:avLst/>
          </a:prstGeom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Ensemble approaches</a:t>
            </a:r>
            <a:endParaRPr/>
          </a:p>
        </p:txBody>
      </p:sp>
      <p:sp>
        <p:nvSpPr>
          <p:cNvPr id="430" name="Google Shape;430;p48"/>
          <p:cNvSpPr txBox="1"/>
          <p:nvPr>
            <p:ph idx="2" type="subTitle"/>
          </p:nvPr>
        </p:nvSpPr>
        <p:spPr>
          <a:xfrm>
            <a:off x="6322025" y="2532425"/>
            <a:ext cx="1845300" cy="141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Combine XGBoost with SARIMA models to capture both linear and non-linear patterns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49"/>
          <p:cNvSpPr txBox="1"/>
          <p:nvPr>
            <p:ph type="title"/>
          </p:nvPr>
        </p:nvSpPr>
        <p:spPr>
          <a:xfrm>
            <a:off x="2048500" y="1559850"/>
            <a:ext cx="5205000" cy="2951700"/>
          </a:xfrm>
          <a:prstGeom prst="rect">
            <a:avLst/>
          </a:prstGeom>
          <a:solidFill>
            <a:srgbClr val="486990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7"/>
          <p:cNvSpPr txBox="1"/>
          <p:nvPr>
            <p:ph type="title"/>
          </p:nvPr>
        </p:nvSpPr>
        <p:spPr>
          <a:xfrm>
            <a:off x="348975" y="445025"/>
            <a:ext cx="8404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STATEMENT and impact</a:t>
            </a:r>
            <a:endParaRPr sz="2800"/>
          </a:p>
        </p:txBody>
      </p:sp>
      <p:sp>
        <p:nvSpPr>
          <p:cNvPr id="261" name="Google Shape;261;p27"/>
          <p:cNvSpPr txBox="1"/>
          <p:nvPr/>
        </p:nvSpPr>
        <p:spPr>
          <a:xfrm>
            <a:off x="320550" y="1253825"/>
            <a:ext cx="8502900" cy="36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Core Challenge: </a:t>
            </a:r>
            <a:endParaRPr b="1" sz="12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Develop a machine learning model that can predict receipt volumes for the upcoming year based on historical daily receipt data.</a:t>
            </a:r>
            <a:endParaRPr sz="12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Business Impact:</a:t>
            </a:r>
            <a:endParaRPr b="1" sz="12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Receipt volume directly impacts revenue forecasting and operational capacity planning</a:t>
            </a:r>
            <a:endParaRPr sz="12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Understanding seasonal patterns and growth trends is critical for strategic decision-making</a:t>
            </a:r>
            <a:endParaRPr sz="12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Accurate predictions help optimize staffing, server infrastructure, and marketing expenditures</a:t>
            </a:r>
            <a:endParaRPr sz="12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Proactive response to anticipated volume changes creates competitive advantage</a:t>
            </a:r>
            <a:endParaRPr sz="12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What We Want to Accomplish:</a:t>
            </a:r>
            <a:endParaRPr b="1" sz="12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Build a time series prediction model for receipt volume forecasting</a:t>
            </a:r>
            <a:endParaRPr sz="12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Transform daily historical data into monthly future projections</a:t>
            </a:r>
            <a:endParaRPr sz="12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Create an end-to-end solution from data processing to visualization</a:t>
            </a:r>
            <a:endParaRPr sz="12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28"/>
          <p:cNvSpPr txBox="1"/>
          <p:nvPr>
            <p:ph idx="1" type="subTitle"/>
          </p:nvPr>
        </p:nvSpPr>
        <p:spPr>
          <a:xfrm>
            <a:off x="249650" y="1253900"/>
            <a:ext cx="4809000" cy="330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"/>
              <a:t>Data Source</a:t>
            </a:r>
            <a:endParaRPr b="1"/>
          </a:p>
          <a:p>
            <a:pPr indent="0" lvl="0" marL="9144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Open source reward app data</a:t>
            </a:r>
            <a:endParaRPr/>
          </a:p>
          <a:p>
            <a:pPr indent="0" lvl="0" marL="9144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Daily receipt scanning activity</a:t>
            </a:r>
            <a:endParaRPr/>
          </a:p>
          <a:p>
            <a:pPr indent="0" lvl="0" marL="9144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Provided as CSV time series format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"/>
              <a:t>Data Shape</a:t>
            </a:r>
            <a:r>
              <a:rPr lang="en"/>
              <a:t>  </a:t>
            </a:r>
            <a:endParaRPr/>
          </a:p>
          <a:p>
            <a:pPr indent="0" lvl="0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365 daily observations (rows)</a:t>
            </a:r>
            <a:endParaRPr/>
          </a:p>
          <a:p>
            <a:pPr indent="0" lvl="0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2 columns: Date and Receipt_Count</a:t>
            </a:r>
            <a:endParaRPr/>
          </a:p>
          <a:p>
            <a:pPr indent="0" lvl="0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Complete data with no missing values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04800" lvl="0" marL="457200" rtl="0" algn="l">
              <a:spcBef>
                <a:spcPts val="1000"/>
              </a:spcBef>
              <a:spcAft>
                <a:spcPts val="0"/>
              </a:spcAft>
              <a:buSzPts val="1200"/>
              <a:buChar char="●"/>
            </a:pPr>
            <a:r>
              <a:rPr b="1" lang="en"/>
              <a:t>Time Range</a:t>
            </a:r>
            <a:r>
              <a:rPr lang="en"/>
              <a:t> -  January 1, 2021 to December 31, 2021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28"/>
          <p:cNvSpPr txBox="1"/>
          <p:nvPr>
            <p:ph type="title"/>
          </p:nvPr>
        </p:nvSpPr>
        <p:spPr>
          <a:xfrm>
            <a:off x="720000" y="445025"/>
            <a:ext cx="3261000" cy="109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overview</a:t>
            </a:r>
            <a:endParaRPr/>
          </a:p>
        </p:txBody>
      </p:sp>
      <p:grpSp>
        <p:nvGrpSpPr>
          <p:cNvPr id="268" name="Google Shape;268;p28"/>
          <p:cNvGrpSpPr/>
          <p:nvPr/>
        </p:nvGrpSpPr>
        <p:grpSpPr>
          <a:xfrm>
            <a:off x="7232300" y="2250550"/>
            <a:ext cx="2113601" cy="2892949"/>
            <a:chOff x="7232300" y="2250550"/>
            <a:chExt cx="2113601" cy="2892949"/>
          </a:xfrm>
        </p:grpSpPr>
        <p:pic>
          <p:nvPicPr>
            <p:cNvPr id="269" name="Google Shape;269;p2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232300" y="3029900"/>
              <a:ext cx="2113598" cy="21135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0" name="Google Shape;270;p2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9000028">
              <a:off x="8123358" y="2474450"/>
              <a:ext cx="1033412" cy="103340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1" name="Google Shape;271;p28"/>
            <p:cNvSpPr/>
            <p:nvPr/>
          </p:nvSpPr>
          <p:spPr>
            <a:xfrm>
              <a:off x="8150966" y="3029900"/>
              <a:ext cx="794100" cy="794100"/>
            </a:xfrm>
            <a:prstGeom prst="ellipse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cxnSp>
          <p:nvCxnSpPr>
            <p:cNvPr id="272" name="Google Shape;272;p28"/>
            <p:cNvCxnSpPr/>
            <p:nvPr/>
          </p:nvCxnSpPr>
          <p:spPr>
            <a:xfrm flipH="1" rot="10800000">
              <a:off x="8346400" y="2250550"/>
              <a:ext cx="606300" cy="1808100"/>
            </a:xfrm>
            <a:prstGeom prst="straightConnector1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pic>
        <p:nvPicPr>
          <p:cNvPr id="273" name="Google Shape;273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71500" y="355425"/>
            <a:ext cx="4413249" cy="3136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75325" y="2205000"/>
            <a:ext cx="2113600" cy="15090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2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Exploratory data analysis</a:t>
            </a:r>
            <a:endParaRPr/>
          </a:p>
        </p:txBody>
      </p:sp>
      <p:pic>
        <p:nvPicPr>
          <p:cNvPr id="280" name="Google Shape;28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0475" y="1251075"/>
            <a:ext cx="5874074" cy="2910326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29"/>
          <p:cNvSpPr txBox="1"/>
          <p:nvPr/>
        </p:nvSpPr>
        <p:spPr>
          <a:xfrm>
            <a:off x="6314550" y="1934975"/>
            <a:ext cx="2560800" cy="14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●"/>
            </a:pPr>
            <a:r>
              <a:rPr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Upward Trend</a:t>
            </a:r>
            <a:endParaRPr sz="12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048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●"/>
            </a:pPr>
            <a:r>
              <a:rPr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Fluctuating Variance</a:t>
            </a:r>
            <a:endParaRPr sz="12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048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●"/>
            </a:pPr>
            <a:r>
              <a:rPr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Regular repeating patterns suggesting seasonality</a:t>
            </a:r>
            <a:endParaRPr sz="12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0480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Font typeface="Barlow"/>
              <a:buChar char="●"/>
            </a:pPr>
            <a:r>
              <a:rPr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Non-stationary data</a:t>
            </a:r>
            <a:endParaRPr sz="12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Engineering</a:t>
            </a:r>
            <a:endParaRPr/>
          </a:p>
        </p:txBody>
      </p:sp>
      <p:graphicFrame>
        <p:nvGraphicFramePr>
          <p:cNvPr id="287" name="Google Shape;287;p30"/>
          <p:cNvGraphicFramePr/>
          <p:nvPr/>
        </p:nvGraphicFramePr>
        <p:xfrm>
          <a:off x="344813" y="1148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{2FA154F0-8334-4151-99DC-B2BB026C810A}</a:tableStyleId>
              </a:tblPr>
              <a:tblGrid>
                <a:gridCol w="1603750"/>
                <a:gridCol w="3334375"/>
              </a:tblGrid>
              <a:tr h="2641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chemeClr val="dk1"/>
                          </a:solidFill>
                          <a:latin typeface="Aboreto"/>
                          <a:ea typeface="Aboreto"/>
                          <a:cs typeface="Aboreto"/>
                          <a:sym typeface="Aboreto"/>
                        </a:rPr>
                        <a:t>Day of Week</a:t>
                      </a:r>
                      <a:endParaRPr b="1" sz="1100">
                        <a:solidFill>
                          <a:schemeClr val="dk1"/>
                        </a:solidFill>
                        <a:latin typeface="Aboreto"/>
                        <a:ea typeface="Aboreto"/>
                        <a:cs typeface="Aboreto"/>
                        <a:sym typeface="Aboreto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0-6 value capturing weekly shopping cycles</a:t>
                      </a:r>
                      <a:endParaRPr sz="11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DFEFF">
                        <a:alpha val="18870"/>
                      </a:srgbClr>
                    </a:solidFill>
                  </a:tcPr>
                </a:tc>
              </a:tr>
              <a:tr h="2641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chemeClr val="dk1"/>
                          </a:solidFill>
                          <a:latin typeface="Aboreto"/>
                          <a:ea typeface="Aboreto"/>
                          <a:cs typeface="Aboreto"/>
                          <a:sym typeface="Aboreto"/>
                        </a:rPr>
                        <a:t>DAY</a:t>
                      </a:r>
                      <a:endParaRPr b="1" sz="1100">
                        <a:solidFill>
                          <a:schemeClr val="dk1"/>
                        </a:solidFill>
                        <a:latin typeface="Aboreto"/>
                        <a:ea typeface="Aboreto"/>
                        <a:cs typeface="Aboreto"/>
                        <a:sym typeface="Aboreto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Calendar day (1-31), shows monthly spending patterns</a:t>
                      </a:r>
                      <a:endParaRPr sz="11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DFEFF">
                        <a:alpha val="18870"/>
                      </a:srgbClr>
                    </a:solidFill>
                  </a:tcPr>
                </a:tc>
              </a:tr>
              <a:tr h="2641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chemeClr val="dk1"/>
                          </a:solidFill>
                          <a:latin typeface="Aboreto"/>
                          <a:ea typeface="Aboreto"/>
                          <a:cs typeface="Aboreto"/>
                          <a:sym typeface="Aboreto"/>
                        </a:rPr>
                        <a:t>MONTH</a:t>
                      </a:r>
                      <a:endParaRPr b="1" sz="1100">
                        <a:solidFill>
                          <a:schemeClr val="dk1"/>
                        </a:solidFill>
                        <a:latin typeface="Aboreto"/>
                        <a:ea typeface="Aboreto"/>
                        <a:cs typeface="Aboreto"/>
                        <a:sym typeface="Aboreto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Month (1-12), tracks seasonal trends</a:t>
                      </a:r>
                      <a:endParaRPr sz="11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DFEFF">
                        <a:alpha val="18870"/>
                      </a:srgbClr>
                    </a:solidFill>
                  </a:tcPr>
                </a:tc>
              </a:tr>
              <a:tr h="2641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chemeClr val="dk1"/>
                          </a:solidFill>
                          <a:latin typeface="Aboreto"/>
                          <a:ea typeface="Aboreto"/>
                          <a:cs typeface="Aboreto"/>
                          <a:sym typeface="Aboreto"/>
                        </a:rPr>
                        <a:t>QUARTER</a:t>
                      </a:r>
                      <a:endParaRPr b="1" sz="1100">
                        <a:solidFill>
                          <a:schemeClr val="dk1"/>
                        </a:solidFill>
                        <a:latin typeface="Aboreto"/>
                        <a:ea typeface="Aboreto"/>
                        <a:cs typeface="Aboreto"/>
                        <a:sym typeface="Aboreto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Financial quarter (1-4), identifies business cycles</a:t>
                      </a:r>
                      <a:endParaRPr sz="11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DFEFF">
                        <a:alpha val="18870"/>
                      </a:srgbClr>
                    </a:solidFill>
                  </a:tcPr>
                </a:tc>
              </a:tr>
              <a:tr h="2641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chemeClr val="dk1"/>
                          </a:solidFill>
                          <a:latin typeface="Aboreto"/>
                          <a:ea typeface="Aboreto"/>
                          <a:cs typeface="Aboreto"/>
                          <a:sym typeface="Aboreto"/>
                        </a:rPr>
                        <a:t>YEAR</a:t>
                      </a:r>
                      <a:endParaRPr b="1" sz="1100">
                        <a:solidFill>
                          <a:schemeClr val="dk1"/>
                        </a:solidFill>
                        <a:latin typeface="Aboreto"/>
                        <a:ea typeface="Aboreto"/>
                        <a:cs typeface="Aboreto"/>
                        <a:sym typeface="Aboreto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Calendar year (2021), enables trend analysis</a:t>
                      </a:r>
                      <a:endParaRPr sz="11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DFEFF">
                        <a:alpha val="18870"/>
                      </a:srgbClr>
                    </a:solidFill>
                  </a:tcPr>
                </a:tc>
              </a:tr>
              <a:tr h="2641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chemeClr val="dk1"/>
                          </a:solidFill>
                          <a:latin typeface="Aboreto"/>
                          <a:ea typeface="Aboreto"/>
                          <a:cs typeface="Aboreto"/>
                          <a:sym typeface="Aboreto"/>
                        </a:rPr>
                        <a:t>DAY OF YEAR</a:t>
                      </a:r>
                      <a:endParaRPr b="1" sz="1100">
                        <a:solidFill>
                          <a:schemeClr val="dk1"/>
                        </a:solidFill>
                        <a:latin typeface="Aboreto"/>
                        <a:ea typeface="Aboreto"/>
                        <a:cs typeface="Aboreto"/>
                        <a:sym typeface="Aboreto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Position in year (1-365), precise seasonal tracking</a:t>
                      </a:r>
                      <a:endParaRPr sz="11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DFEFF">
                        <a:alpha val="18870"/>
                      </a:srgbClr>
                    </a:solidFill>
                  </a:tcPr>
                </a:tc>
              </a:tr>
              <a:tr h="2641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chemeClr val="dk1"/>
                          </a:solidFill>
                          <a:latin typeface="Aboreto"/>
                          <a:ea typeface="Aboreto"/>
                          <a:cs typeface="Aboreto"/>
                          <a:sym typeface="Aboreto"/>
                        </a:rPr>
                        <a:t>WEEK OF YEAR</a:t>
                      </a:r>
                      <a:endParaRPr b="1" sz="1100">
                        <a:solidFill>
                          <a:schemeClr val="dk1"/>
                        </a:solidFill>
                        <a:latin typeface="Aboreto"/>
                        <a:ea typeface="Aboreto"/>
                        <a:cs typeface="Aboreto"/>
                        <a:sym typeface="Aboreto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Week number, identifies holiday shopping weeks</a:t>
                      </a:r>
                      <a:endParaRPr sz="11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DFEFF">
                        <a:alpha val="18870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88" name="Google Shape;288;p30"/>
          <p:cNvGraphicFramePr/>
          <p:nvPr/>
        </p:nvGraphicFramePr>
        <p:xfrm>
          <a:off x="344813" y="30683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{2FA154F0-8334-4151-99DC-B2BB026C810A}</a:tableStyleId>
              </a:tblPr>
              <a:tblGrid>
                <a:gridCol w="1603750"/>
                <a:gridCol w="3334375"/>
              </a:tblGrid>
              <a:tr h="2641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chemeClr val="dk1"/>
                          </a:solidFill>
                          <a:latin typeface="Aboreto"/>
                          <a:ea typeface="Aboreto"/>
                          <a:cs typeface="Aboreto"/>
                          <a:sym typeface="Aboreto"/>
                        </a:rPr>
                        <a:t>IS_WEEKEND</a:t>
                      </a:r>
                      <a:endParaRPr b="1" sz="1100">
                        <a:solidFill>
                          <a:schemeClr val="dk1"/>
                        </a:solidFill>
                        <a:latin typeface="Aboreto"/>
                        <a:ea typeface="Aboreto"/>
                        <a:cs typeface="Aboreto"/>
                        <a:sym typeface="Aboreto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Binary flag for Sat/Sun shopping behavior</a:t>
                      </a:r>
                      <a:endParaRPr sz="11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DFEFF">
                        <a:alpha val="18870"/>
                      </a:srgbClr>
                    </a:solidFill>
                  </a:tcPr>
                </a:tc>
              </a:tr>
              <a:tr h="2641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chemeClr val="dk1"/>
                          </a:solidFill>
                          <a:latin typeface="Aboreto"/>
                          <a:ea typeface="Aboreto"/>
                          <a:cs typeface="Aboreto"/>
                          <a:sym typeface="Aboreto"/>
                        </a:rPr>
                        <a:t>IS_MONTH_END</a:t>
                      </a:r>
                      <a:endParaRPr b="1" sz="1100">
                        <a:solidFill>
                          <a:schemeClr val="dk1"/>
                        </a:solidFill>
                        <a:latin typeface="Aboreto"/>
                        <a:ea typeface="Aboreto"/>
                        <a:cs typeface="Aboreto"/>
                        <a:sym typeface="Aboreto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Flag for end-of-month spending spikes</a:t>
                      </a:r>
                      <a:endParaRPr sz="11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DFEFF">
                        <a:alpha val="18870"/>
                      </a:srgbClr>
                    </a:solidFill>
                  </a:tcPr>
                </a:tc>
              </a:tr>
              <a:tr h="2641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chemeClr val="dk1"/>
                          </a:solidFill>
                          <a:latin typeface="Aboreto"/>
                          <a:ea typeface="Aboreto"/>
                          <a:cs typeface="Aboreto"/>
                          <a:sym typeface="Aboreto"/>
                        </a:rPr>
                        <a:t>IS_MONTH_START</a:t>
                      </a:r>
                      <a:endParaRPr b="1" sz="1100">
                        <a:solidFill>
                          <a:schemeClr val="dk1"/>
                        </a:solidFill>
                        <a:latin typeface="Aboreto"/>
                        <a:ea typeface="Aboreto"/>
                        <a:cs typeface="Aboreto"/>
                        <a:sym typeface="Aboreto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Flag for beginning-of-month payment cycles</a:t>
                      </a:r>
                      <a:endParaRPr sz="11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DFEFF">
                        <a:alpha val="18870"/>
                      </a:srgbClr>
                    </a:solidFill>
                  </a:tcPr>
                </a:tc>
              </a:tr>
              <a:tr h="2641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chemeClr val="dk1"/>
                          </a:solidFill>
                          <a:latin typeface="Aboreto"/>
                          <a:ea typeface="Aboreto"/>
                          <a:cs typeface="Aboreto"/>
                          <a:sym typeface="Aboreto"/>
                        </a:rPr>
                        <a:t>IS_QUARTER_END</a:t>
                      </a:r>
                      <a:endParaRPr b="1" sz="1100">
                        <a:solidFill>
                          <a:schemeClr val="dk1"/>
                        </a:solidFill>
                        <a:latin typeface="Aboreto"/>
                        <a:ea typeface="Aboreto"/>
                        <a:cs typeface="Aboreto"/>
                        <a:sym typeface="Aboreto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Flag for quarterly financial boundaries</a:t>
                      </a:r>
                      <a:endParaRPr sz="11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DFEFF">
                        <a:alpha val="18870"/>
                      </a:srgbClr>
                    </a:solidFill>
                  </a:tcPr>
                </a:tc>
              </a:tr>
              <a:tr h="2641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chemeClr val="dk1"/>
                          </a:solidFill>
                          <a:latin typeface="Aboreto"/>
                          <a:ea typeface="Aboreto"/>
                          <a:cs typeface="Aboreto"/>
                          <a:sym typeface="Aboreto"/>
                        </a:rPr>
                        <a:t>IS_QUARTER_START</a:t>
                      </a:r>
                      <a:endParaRPr b="1" sz="1100">
                        <a:solidFill>
                          <a:schemeClr val="dk1"/>
                        </a:solidFill>
                        <a:latin typeface="Aboreto"/>
                        <a:ea typeface="Aboreto"/>
                        <a:cs typeface="Aboreto"/>
                        <a:sym typeface="Aboreto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Flag for new budget period beginnings</a:t>
                      </a:r>
                      <a:endParaRPr sz="11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DFEFF">
                        <a:alpha val="18870"/>
                      </a:srgbClr>
                    </a:solidFill>
                  </a:tcPr>
                </a:tc>
              </a:tr>
              <a:tr h="2641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chemeClr val="dk1"/>
                          </a:solidFill>
                          <a:latin typeface="Aboreto"/>
                          <a:ea typeface="Aboreto"/>
                          <a:cs typeface="Aboreto"/>
                          <a:sym typeface="Aboreto"/>
                        </a:rPr>
                        <a:t>IS_HOLIDAY</a:t>
                      </a:r>
                      <a:endParaRPr b="1" sz="1100">
                        <a:solidFill>
                          <a:schemeClr val="dk1"/>
                        </a:solidFill>
                        <a:latin typeface="Aboreto"/>
                        <a:ea typeface="Aboreto"/>
                        <a:cs typeface="Aboreto"/>
                        <a:sym typeface="Aboreto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Flag for US holidays affecting shopping patterns</a:t>
                      </a:r>
                      <a:endParaRPr sz="11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DFEFF">
                        <a:alpha val="18870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89" name="Google Shape;289;p30"/>
          <p:cNvGraphicFramePr/>
          <p:nvPr/>
        </p:nvGraphicFramePr>
        <p:xfrm>
          <a:off x="5440863" y="1831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{2FA154F0-8334-4151-99DC-B2BB026C810A}</a:tableStyleId>
              </a:tblPr>
              <a:tblGrid>
                <a:gridCol w="1929675"/>
                <a:gridCol w="1642600"/>
              </a:tblGrid>
              <a:tr h="272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chemeClr val="dk1"/>
                          </a:solidFill>
                          <a:latin typeface="Aboreto"/>
                          <a:ea typeface="Aboreto"/>
                          <a:cs typeface="Aboreto"/>
                          <a:sym typeface="Aboreto"/>
                        </a:rPr>
                        <a:t>Receipt count (Lag 1)</a:t>
                      </a:r>
                      <a:endParaRPr b="1" sz="1100">
                        <a:solidFill>
                          <a:schemeClr val="dk1"/>
                        </a:solidFill>
                        <a:latin typeface="Aboreto"/>
                        <a:ea typeface="Aboreto"/>
                        <a:cs typeface="Aboreto"/>
                        <a:sym typeface="Aboreto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Barlow"/>
                          <a:ea typeface="Barlow"/>
                          <a:cs typeface="Barlow"/>
                          <a:sym typeface="Barlow"/>
                        </a:rPr>
                        <a:t>Previous day's volume, strongest predictor</a:t>
                      </a:r>
                      <a:endParaRPr sz="1100"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DFEFF">
                        <a:alpha val="18870"/>
                      </a:srgbClr>
                    </a:solidFill>
                  </a:tcPr>
                </a:tc>
              </a:tr>
              <a:tr h="272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chemeClr val="dk1"/>
                          </a:solidFill>
                          <a:latin typeface="Aboreto"/>
                          <a:ea typeface="Aboreto"/>
                          <a:cs typeface="Aboreto"/>
                          <a:sym typeface="Aboreto"/>
                        </a:rPr>
                        <a:t>Receipt count (Lag 2)</a:t>
                      </a:r>
                      <a:endParaRPr b="1" sz="1100">
                        <a:solidFill>
                          <a:schemeClr val="dk1"/>
                        </a:solidFill>
                        <a:latin typeface="Aboreto"/>
                        <a:ea typeface="Aboreto"/>
                        <a:cs typeface="Aboreto"/>
                        <a:sym typeface="Aboreto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Barlow"/>
                          <a:ea typeface="Barlow"/>
                          <a:cs typeface="Barlow"/>
                          <a:sym typeface="Barlow"/>
                        </a:rPr>
                        <a:t>Two-day-ago volume, very recent trends</a:t>
                      </a:r>
                      <a:endParaRPr sz="1100"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DFEFF">
                        <a:alpha val="18870"/>
                      </a:srgbClr>
                    </a:solidFill>
                  </a:tcPr>
                </a:tc>
              </a:tr>
              <a:tr h="272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chemeClr val="dk1"/>
                          </a:solidFill>
                          <a:latin typeface="Aboreto"/>
                          <a:ea typeface="Aboreto"/>
                          <a:cs typeface="Aboreto"/>
                          <a:sym typeface="Aboreto"/>
                        </a:rPr>
                        <a:t>Receipt count (Lag 7)</a:t>
                      </a:r>
                      <a:endParaRPr b="1" sz="1100">
                        <a:solidFill>
                          <a:schemeClr val="dk1"/>
                        </a:solidFill>
                        <a:latin typeface="Aboreto"/>
                        <a:ea typeface="Aboreto"/>
                        <a:cs typeface="Aboreto"/>
                        <a:sym typeface="Aboreto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Barlow"/>
                          <a:ea typeface="Barlow"/>
                          <a:cs typeface="Barlow"/>
                          <a:sym typeface="Barlow"/>
                        </a:rPr>
                        <a:t>Prior week's same-day volume, weekly cycles</a:t>
                      </a:r>
                      <a:endParaRPr sz="1100"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DFEFF">
                        <a:alpha val="18870"/>
                      </a:srgbClr>
                    </a:solidFill>
                  </a:tcPr>
                </a:tc>
              </a:tr>
              <a:tr h="272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chemeClr val="dk1"/>
                          </a:solidFill>
                          <a:latin typeface="Aboreto"/>
                          <a:ea typeface="Aboreto"/>
                          <a:cs typeface="Aboreto"/>
                          <a:sym typeface="Aboreto"/>
                        </a:rPr>
                        <a:t>Receipt count (Lag 14)</a:t>
                      </a:r>
                      <a:endParaRPr b="1" sz="1100">
                        <a:solidFill>
                          <a:schemeClr val="dk1"/>
                        </a:solidFill>
                        <a:latin typeface="Aboreto"/>
                        <a:ea typeface="Aboreto"/>
                        <a:cs typeface="Aboreto"/>
                        <a:sym typeface="Aboreto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Barlow"/>
                          <a:ea typeface="Barlow"/>
                          <a:cs typeface="Barlow"/>
                          <a:sym typeface="Barlow"/>
                        </a:rPr>
                        <a:t>Two-week-ago volume, bi-weekly patterns</a:t>
                      </a:r>
                      <a:endParaRPr sz="1100"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DFEFF">
                        <a:alpha val="18870"/>
                      </a:srgbClr>
                    </a:solidFill>
                  </a:tcPr>
                </a:tc>
              </a:tr>
              <a:tr h="272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chemeClr val="dk1"/>
                          </a:solidFill>
                          <a:latin typeface="Aboreto"/>
                          <a:ea typeface="Aboreto"/>
                          <a:cs typeface="Aboreto"/>
                          <a:sym typeface="Aboreto"/>
                        </a:rPr>
                        <a:t>Receipt count (Lag 28)</a:t>
                      </a:r>
                      <a:endParaRPr b="1" sz="1100">
                        <a:solidFill>
                          <a:schemeClr val="dk1"/>
                        </a:solidFill>
                        <a:latin typeface="Aboreto"/>
                        <a:ea typeface="Aboreto"/>
                        <a:cs typeface="Aboreto"/>
                        <a:sym typeface="Aboreto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Barlow"/>
                          <a:ea typeface="Barlow"/>
                          <a:cs typeface="Barlow"/>
                          <a:sym typeface="Barlow"/>
                        </a:rPr>
                        <a:t>Month-ago volume, monthly patterns</a:t>
                      </a:r>
                      <a:endParaRPr sz="1100"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DFEFF">
                        <a:alpha val="18870"/>
                      </a:srgb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Rolling average trend</a:t>
            </a:r>
            <a:endParaRPr/>
          </a:p>
        </p:txBody>
      </p:sp>
      <p:pic>
        <p:nvPicPr>
          <p:cNvPr id="295" name="Google Shape;29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327" y="1092200"/>
            <a:ext cx="4163151" cy="206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0275" y="2881550"/>
            <a:ext cx="4326299" cy="2143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Receipt count/ seasonality</a:t>
            </a:r>
            <a:endParaRPr/>
          </a:p>
        </p:txBody>
      </p:sp>
      <p:pic>
        <p:nvPicPr>
          <p:cNvPr id="302" name="Google Shape;30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0775" y="1362375"/>
            <a:ext cx="5682149" cy="2817200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32"/>
          <p:cNvSpPr txBox="1"/>
          <p:nvPr/>
        </p:nvSpPr>
        <p:spPr>
          <a:xfrm>
            <a:off x="5913550" y="1797000"/>
            <a:ext cx="3060300" cy="1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●"/>
            </a:pPr>
            <a:r>
              <a:rPr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Seasonal variance calculated for following periods: 7, 30, 60, 90, 365</a:t>
            </a:r>
            <a:endParaRPr sz="12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048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●"/>
            </a:pPr>
            <a:r>
              <a:rPr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Best variance at 90 day period - </a:t>
            </a:r>
            <a:r>
              <a:rPr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suggesting</a:t>
            </a:r>
            <a:r>
              <a:rPr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Quarterly seasonality</a:t>
            </a:r>
            <a:endParaRPr sz="12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0480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Font typeface="Barlow"/>
              <a:buChar char="●"/>
            </a:pPr>
            <a:r>
              <a:rPr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Can be used as a parameter in SARIMA and other seasonality based models</a:t>
            </a:r>
            <a:endParaRPr sz="12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Seasonal decomposition</a:t>
            </a:r>
            <a:endParaRPr/>
          </a:p>
        </p:txBody>
      </p:sp>
      <p:pic>
        <p:nvPicPr>
          <p:cNvPr id="309" name="Google Shape;30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3150" y="1170150"/>
            <a:ext cx="4211175" cy="3429100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33"/>
          <p:cNvSpPr txBox="1"/>
          <p:nvPr/>
        </p:nvSpPr>
        <p:spPr>
          <a:xfrm>
            <a:off x="5439675" y="2230500"/>
            <a:ext cx="3572700" cy="6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●"/>
            </a:pPr>
            <a:r>
              <a:rPr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Period = 90 days</a:t>
            </a:r>
            <a:endParaRPr sz="12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0480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Font typeface="Barlow"/>
              <a:buChar char="●"/>
            </a:pPr>
            <a:r>
              <a:rPr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Trend is </a:t>
            </a:r>
            <a:r>
              <a:rPr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the</a:t>
            </a:r>
            <a:r>
              <a:rPr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strongest component</a:t>
            </a:r>
            <a:endParaRPr sz="12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Blue Aesthetic Portfolio by Slidesgo">
  <a:themeElements>
    <a:clrScheme name="Simple Light">
      <a:dk1>
        <a:srgbClr val="263857"/>
      </a:dk1>
      <a:lt1>
        <a:srgbClr val="C2D8EC"/>
      </a:lt1>
      <a:dk2>
        <a:srgbClr val="4A6891"/>
      </a:dk2>
      <a:lt2>
        <a:srgbClr val="759FC7"/>
      </a:lt2>
      <a:accent1>
        <a:srgbClr val="E3ECF5"/>
      </a:accent1>
      <a:accent2>
        <a:srgbClr val="FDFE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26385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